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60"/>
  </p:normalViewPr>
  <p:slideViewPr>
    <p:cSldViewPr>
      <p:cViewPr varScale="1">
        <p:scale>
          <a:sx n="91" d="100"/>
          <a:sy n="91" d="100"/>
        </p:scale>
        <p:origin x="138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DF33AA75-CBB9-4E44-B4A4-270B6754413A}" type="slidenum">
              <a:rPr lang="en-US"/>
              <a:pPr>
                <a:defRPr/>
              </a:pPr>
              <a:t>‹#›</a:t>
            </a:fld>
            <a:endParaRPr lang="en-US"/>
          </a:p>
        </p:txBody>
      </p:sp>
    </p:spTree>
    <p:extLst>
      <p:ext uri="{BB962C8B-B14F-4D97-AF65-F5344CB8AC3E}">
        <p14:creationId xmlns:p14="http://schemas.microsoft.com/office/powerpoint/2010/main" val="5258531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130E25A-6938-4362-829E-71032BCE5FD3}" type="slidenum">
              <a:rPr lang="en-US" smtClean="0"/>
              <a:pPr eaLnBrk="1" hangingPunct="1"/>
              <a:t>1</a:t>
            </a:fld>
            <a:endParaRPr lang="en-US"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0246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352800"/>
            <a:ext cx="4572000" cy="3286125"/>
          </a:xfrm>
          <a:noFill/>
        </p:spPr>
        <p:txBody>
          <a:bodyPr/>
          <a:lstStyle>
            <a:lvl1pPr marL="0" indent="0" algn="ctr">
              <a:buNone/>
              <a:defRPr>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Rectangle 8"/>
          <p:cNvSpPr/>
          <p:nvPr/>
        </p:nvSpPr>
        <p:spPr>
          <a:xfrm>
            <a:off x="0" y="0"/>
            <a:ext cx="9144000" cy="28194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2971800"/>
            <a:ext cx="9144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5" name="Picture 6" descr="SCSit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102" t="9073" r="5147" b="8212"/>
          <a:stretch/>
        </p:blipFill>
        <p:spPr bwMode="auto">
          <a:xfrm>
            <a:off x="76200" y="6019800"/>
            <a:ext cx="1156225" cy="7405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a:spLocks noGrp="1" noChangeArrowheads="1"/>
          </p:cNvSpPr>
          <p:nvPr>
            <p:ph type="ctrTitle"/>
          </p:nvPr>
        </p:nvSpPr>
        <p:spPr>
          <a:xfrm>
            <a:off x="457200" y="914400"/>
            <a:ext cx="4800600" cy="2286000"/>
          </a:xfrm>
        </p:spPr>
        <p:txBody>
          <a:bodyPr>
            <a:normAutofit fontScale="90000"/>
          </a:bodyPr>
          <a:lstStyle>
            <a:lvl1pPr>
              <a:defRPr sz="6000" b="1">
                <a:solidFill>
                  <a:schemeClr val="tx2"/>
                </a:solidFill>
              </a:defRPr>
            </a:lvl1pPr>
          </a:lstStyle>
          <a:p>
            <a:r>
              <a:rPr lang="en-US" sz="4900" dirty="0"/>
              <a:t>Web Design </a:t>
            </a:r>
            <a:r>
              <a:rPr lang="en-US" sz="3200" dirty="0"/>
              <a:t>with</a:t>
            </a:r>
            <a:r>
              <a:rPr lang="en-US" sz="4800" dirty="0"/>
              <a:t> </a:t>
            </a:r>
            <a:r>
              <a:rPr lang="en-US" dirty="0"/>
              <a:t>HTML5 &amp; </a:t>
            </a:r>
            <a:r>
              <a:rPr lang="en-US" dirty="0" smtClean="0"/>
              <a:t>CSS3</a:t>
            </a:r>
            <a:r>
              <a:rPr lang="en-US" sz="4800" dirty="0"/>
              <a:t/>
            </a:r>
            <a:br>
              <a:rPr lang="en-US" sz="4800" dirty="0"/>
            </a:br>
            <a:r>
              <a:rPr lang="en-US" sz="4900" dirty="0"/>
              <a:t>8</a:t>
            </a:r>
            <a:r>
              <a:rPr lang="en-US" sz="4900" baseline="30000" dirty="0"/>
              <a:t>th</a:t>
            </a:r>
            <a:r>
              <a:rPr lang="en-US" sz="4900" dirty="0"/>
              <a:t> Edition</a:t>
            </a:r>
            <a:endParaRPr lang="en-US" sz="4900" dirty="0" smtClean="0"/>
          </a:p>
        </p:txBody>
      </p:sp>
      <p:pic>
        <p:nvPicPr>
          <p:cNvPr id="5" name="Picture 4"/>
          <p:cNvPicPr>
            <a:picLocks noChangeAspect="1"/>
          </p:cNvPicPr>
          <p:nvPr userDrawn="1"/>
        </p:nvPicPr>
        <p:blipFill>
          <a:blip r:embed="rId3"/>
          <a:stretch>
            <a:fillRect/>
          </a:stretch>
        </p:blipFill>
        <p:spPr>
          <a:xfrm>
            <a:off x="5257800" y="3747873"/>
            <a:ext cx="3621158" cy="2891052"/>
          </a:xfrm>
          <a:prstGeom prst="rect">
            <a:avLst/>
          </a:prstGeom>
        </p:spPr>
      </p:pic>
    </p:spTree>
    <p:extLst>
      <p:ext uri="{BB962C8B-B14F-4D97-AF65-F5344CB8AC3E}">
        <p14:creationId xmlns:p14="http://schemas.microsoft.com/office/powerpoint/2010/main" val="1306008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4" name="Rectangle 13"/>
          <p:cNvSpPr/>
          <p:nvPr/>
        </p:nvSpPr>
        <p:spPr>
          <a:xfrm>
            <a:off x="0" y="1066800"/>
            <a:ext cx="9144000" cy="579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52400" y="1371600"/>
            <a:ext cx="8839199"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52400" y="1371600"/>
            <a:ext cx="8839200" cy="48659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Rectangle 15"/>
          <p:cNvSpPr/>
          <p:nvPr/>
        </p:nvSpPr>
        <p:spPr>
          <a:xfrm>
            <a:off x="152400" y="6237511"/>
            <a:ext cx="8839199" cy="468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152400" y="6340475"/>
            <a:ext cx="8382000" cy="365125"/>
          </a:xfrm>
          <a:prstGeom prst="rect">
            <a:avLst/>
          </a:prstGeom>
        </p:spPr>
        <p:txBody>
          <a:bodyPr/>
          <a:lstStyle>
            <a:lvl1pPr>
              <a:defRPr sz="1200"/>
            </a:lvl1pPr>
          </a:lstStyle>
          <a:p>
            <a:r>
              <a:rPr lang="en-IN" dirty="0" smtClean="0"/>
              <a:t>Chapter 7: Improving Web Design with New Page Layouts</a:t>
            </a:r>
            <a:endParaRPr lang="en-US" dirty="0"/>
          </a:p>
        </p:txBody>
      </p:sp>
      <p:sp>
        <p:nvSpPr>
          <p:cNvPr id="6" name="Slide Number Placeholder 5"/>
          <p:cNvSpPr>
            <a:spLocks noGrp="1"/>
          </p:cNvSpPr>
          <p:nvPr>
            <p:ph type="sldNum" sz="quarter" idx="12"/>
          </p:nvPr>
        </p:nvSpPr>
        <p:spPr>
          <a:xfrm>
            <a:off x="8534399" y="6340475"/>
            <a:ext cx="457199" cy="365125"/>
          </a:xfrm>
          <a:prstGeom prst="rect">
            <a:avLst/>
          </a:prstGeom>
        </p:spPr>
        <p:txBody>
          <a:bodyPr/>
          <a:lstStyle>
            <a:lvl1pPr algn="ctr">
              <a:defRPr sz="1200"/>
            </a:lvl1pPr>
          </a:lstStyle>
          <a:p>
            <a:pPr>
              <a:defRPr/>
            </a:pPr>
            <a:fld id="{57E15ED7-AEEC-4489-8096-248FA61FDFB7}" type="slidenum">
              <a:rPr lang="en-US" smtClean="0"/>
              <a:pPr>
                <a:defRPr/>
              </a:pPr>
              <a:t>‹#›</a:t>
            </a:fld>
            <a:endParaRPr lang="en-US"/>
          </a:p>
        </p:txBody>
      </p:sp>
      <p:cxnSp>
        <p:nvCxnSpPr>
          <p:cNvPr id="11" name="Straight Connector 10"/>
          <p:cNvCxnSpPr/>
          <p:nvPr/>
        </p:nvCxnSpPr>
        <p:spPr>
          <a:xfrm>
            <a:off x="152400" y="6324600"/>
            <a:ext cx="8839199"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 name="Title 12"/>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12309755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9" name="Rectangle 8"/>
          <p:cNvSpPr/>
          <p:nvPr/>
        </p:nvSpPr>
        <p:spPr>
          <a:xfrm>
            <a:off x="0" y="1066800"/>
            <a:ext cx="9144000" cy="579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lvl1pPr>
              <a:defRPr sz="4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152400" y="1447800"/>
            <a:ext cx="4419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72000" y="1447800"/>
            <a:ext cx="4419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8382000" y="6324600"/>
            <a:ext cx="609600" cy="381000"/>
          </a:xfrm>
          <a:prstGeom prst="rect">
            <a:avLst/>
          </a:prstGeom>
          <a:solidFill>
            <a:schemeClr val="bg1"/>
          </a:solidFill>
        </p:spPr>
        <p:txBody>
          <a:bodyPr/>
          <a:lstStyle>
            <a:lvl1pPr algn="ctr">
              <a:defRPr sz="1200"/>
            </a:lvl1pPr>
          </a:lstStyle>
          <a:p>
            <a:pPr>
              <a:defRPr/>
            </a:pPr>
            <a:fld id="{5A51B173-483E-4092-B40E-7FE54412C73E}" type="slidenum">
              <a:rPr lang="en-US" smtClean="0"/>
              <a:pPr>
                <a:defRPr/>
              </a:pPr>
              <a:t>‹#›</a:t>
            </a:fld>
            <a:endParaRPr lang="en-US"/>
          </a:p>
        </p:txBody>
      </p:sp>
      <p:sp>
        <p:nvSpPr>
          <p:cNvPr id="6" name="Footer Placeholder 5"/>
          <p:cNvSpPr>
            <a:spLocks noGrp="1"/>
          </p:cNvSpPr>
          <p:nvPr>
            <p:ph type="ftr" sz="quarter" idx="11"/>
          </p:nvPr>
        </p:nvSpPr>
        <p:spPr>
          <a:xfrm>
            <a:off x="152400" y="6324600"/>
            <a:ext cx="8229600" cy="381000"/>
          </a:xfrm>
          <a:prstGeom prst="rect">
            <a:avLst/>
          </a:prstGeom>
          <a:solidFill>
            <a:schemeClr val="bg1"/>
          </a:solidFill>
        </p:spPr>
        <p:txBody>
          <a:bodyPr/>
          <a:lstStyle>
            <a:lvl1pPr>
              <a:defRPr sz="1200"/>
            </a:lvl1pPr>
          </a:lstStyle>
          <a:p>
            <a:r>
              <a:rPr lang="en-IN" dirty="0" smtClean="0"/>
              <a:t>Chapter 7: Improving Web Design with New Page Layouts</a:t>
            </a:r>
            <a:endParaRPr lang="en-US" dirty="0"/>
          </a:p>
        </p:txBody>
      </p:sp>
      <p:cxnSp>
        <p:nvCxnSpPr>
          <p:cNvPr id="10" name="Straight Connector 9"/>
          <p:cNvCxnSpPr/>
          <p:nvPr/>
        </p:nvCxnSpPr>
        <p:spPr>
          <a:xfrm>
            <a:off x="152400" y="6324600"/>
            <a:ext cx="8839200"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4403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76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a:off x="152397" y="1371600"/>
            <a:ext cx="8839199" cy="495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152400" y="1371600"/>
            <a:ext cx="8839200" cy="5410200"/>
          </a:xfrm>
          <a:prstGeom prst="rect">
            <a:avLst/>
          </a:prstGeom>
          <a:solidFill>
            <a:schemeClr val="bg1"/>
          </a:solidFill>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p:nvPr/>
        </p:nvCxnSpPr>
        <p:spPr>
          <a:xfrm>
            <a:off x="0" y="914400"/>
            <a:ext cx="9144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2400" y="76200"/>
            <a:ext cx="8153400" cy="1219200"/>
          </a:xfrm>
          <a:prstGeom prst="rect">
            <a:avLst/>
          </a:prstGeom>
          <a:solidFill>
            <a:schemeClr val="bg1"/>
          </a:solidFill>
          <a:ln w="28575">
            <a:solidFill>
              <a:schemeClr val="tx1"/>
            </a:solidFill>
            <a:prstDash val="dash"/>
          </a:ln>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177312968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timing>
    <p:tnLst>
      <p:par>
        <p:cTn id="1" dur="indefinite" restart="never" nodeType="tmRoot"/>
      </p:par>
    </p:tnLst>
  </p:timing>
  <p:hf hdr="0" dt="0"/>
  <p:txStyles>
    <p:titleStyle>
      <a:lvl1pPr algn="l" defTabSz="914400" rtl="0" eaLnBrk="1" latinLnBrk="0" hangingPunct="1">
        <a:spcBef>
          <a:spcPct val="0"/>
        </a:spcBef>
        <a:buNone/>
        <a:defRPr sz="3600" kern="1200">
          <a:solidFill>
            <a:srgbClr val="C00000"/>
          </a:solidFill>
          <a:latin typeface="Franklin Gothic Medium"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a:ln>
            <a:miter lim="800000"/>
            <a:headEnd/>
            <a:tailEnd/>
          </a:ln>
        </p:spPr>
        <p:txBody>
          <a:bodyPr/>
          <a:lstStyle/>
          <a:p>
            <a:pPr eaLnBrk="1" hangingPunct="1"/>
            <a:endParaRPr lang="en-US" sz="1800" dirty="0" smtClean="0"/>
          </a:p>
          <a:p>
            <a:pPr eaLnBrk="1" hangingPunct="1"/>
            <a:r>
              <a:rPr lang="en-US" dirty="0" smtClean="0"/>
              <a:t>Chapter 7</a:t>
            </a:r>
          </a:p>
          <a:p>
            <a:r>
              <a:rPr lang="en-US" dirty="0" smtClean="0"/>
              <a:t>Improving </a:t>
            </a:r>
            <a:r>
              <a:rPr lang="en-US" dirty="0"/>
              <a:t>Web Design with New Page Layouts</a:t>
            </a:r>
          </a:p>
        </p:txBody>
      </p:sp>
      <p:sp>
        <p:nvSpPr>
          <p:cNvPr id="6" name="Rectangle 2"/>
          <p:cNvSpPr>
            <a:spLocks noGrp="1" noChangeArrowheads="1"/>
          </p:cNvSpPr>
          <p:nvPr>
            <p:ph type="ctrTitle"/>
          </p:nvPr>
        </p:nvSpPr>
        <p:spPr>
          <a:xfrm>
            <a:off x="457200" y="914400"/>
            <a:ext cx="4800600" cy="2286000"/>
          </a:xfrm>
        </p:spPr>
        <p:txBody>
          <a:bodyPr>
            <a:normAutofit fontScale="90000"/>
          </a:bodyPr>
          <a:lstStyle/>
          <a:p>
            <a:r>
              <a:rPr lang="en-US" sz="4900" dirty="0"/>
              <a:t>Web Design </a:t>
            </a:r>
            <a:r>
              <a:rPr lang="en-US" sz="3200" dirty="0"/>
              <a:t>with</a:t>
            </a:r>
            <a:r>
              <a:rPr lang="en-US" sz="4800" dirty="0"/>
              <a:t> </a:t>
            </a:r>
            <a:r>
              <a:rPr lang="en-US" dirty="0"/>
              <a:t>HTML5 &amp; </a:t>
            </a:r>
            <a:r>
              <a:rPr lang="en-US" dirty="0" smtClean="0"/>
              <a:t>CSS3</a:t>
            </a:r>
            <a:r>
              <a:rPr lang="en-US" sz="4800" dirty="0"/>
              <a:t/>
            </a:r>
            <a:br>
              <a:rPr lang="en-US" sz="4800" dirty="0"/>
            </a:br>
            <a:r>
              <a:rPr lang="en-US" sz="4900" dirty="0"/>
              <a:t>8</a:t>
            </a:r>
            <a:r>
              <a:rPr lang="en-US" sz="4900" baseline="30000" dirty="0"/>
              <a:t>th</a:t>
            </a:r>
            <a:r>
              <a:rPr lang="en-US" sz="4900" dirty="0"/>
              <a:t> Edition</a:t>
            </a:r>
            <a:endParaRPr lang="en-US" sz="49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The </a:t>
            </a:r>
            <a:r>
              <a:rPr lang="en-IN" b="1" dirty="0"/>
              <a:t>section element</a:t>
            </a:r>
            <a:r>
              <a:rPr lang="en-IN" dirty="0"/>
              <a:t>, as described by the W3C, is an element </a:t>
            </a:r>
            <a:r>
              <a:rPr lang="en-IN" dirty="0" smtClean="0"/>
              <a:t>that</a:t>
            </a:r>
          </a:p>
          <a:p>
            <a:pPr lvl="1"/>
            <a:r>
              <a:rPr lang="en-IN" dirty="0" smtClean="0"/>
              <a:t>represents a </a:t>
            </a:r>
            <a:r>
              <a:rPr lang="en-IN" dirty="0"/>
              <a:t>generic section of a document or application. </a:t>
            </a:r>
            <a:r>
              <a:rPr lang="en-IN" dirty="0" smtClean="0"/>
              <a:t>Here, a section is </a:t>
            </a:r>
            <a:r>
              <a:rPr lang="en-IN" dirty="0"/>
              <a:t>a </a:t>
            </a:r>
            <a:r>
              <a:rPr lang="en-IN" dirty="0" smtClean="0"/>
              <a:t>thematic grouping </a:t>
            </a:r>
            <a:r>
              <a:rPr lang="en-IN" dirty="0"/>
              <a:t>of content. The theme of each section should be </a:t>
            </a:r>
            <a:r>
              <a:rPr lang="en-IN" dirty="0" smtClean="0"/>
              <a:t>identified as </a:t>
            </a:r>
            <a:r>
              <a:rPr lang="en-IN" dirty="0"/>
              <a:t>a child of the section </a:t>
            </a:r>
            <a:r>
              <a:rPr lang="en-IN" dirty="0" smtClean="0"/>
              <a:t>element</a:t>
            </a:r>
          </a:p>
          <a:p>
            <a:pPr lvl="1"/>
            <a:r>
              <a:rPr lang="en-IN" dirty="0" smtClean="0"/>
              <a:t>is not a generic container element</a:t>
            </a:r>
            <a:r>
              <a:rPr lang="en-IN" dirty="0"/>
              <a:t>. A general rule is that the section element is appropriate only if the element’s </a:t>
            </a:r>
            <a:r>
              <a:rPr lang="en-IN" dirty="0" smtClean="0"/>
              <a:t>contents would </a:t>
            </a:r>
            <a:r>
              <a:rPr lang="en-IN" dirty="0"/>
              <a:t>be listed explicitly in the document’s </a:t>
            </a:r>
            <a:r>
              <a:rPr lang="en-IN" dirty="0" smtClean="0"/>
              <a:t>outline</a:t>
            </a:r>
          </a:p>
          <a:p>
            <a:pPr lvl="1"/>
            <a:endParaRPr lang="en-US" dirty="0" smtClean="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10</a:t>
            </a:fld>
            <a:endParaRPr lang="en-US"/>
          </a:p>
        </p:txBody>
      </p:sp>
      <p:sp>
        <p:nvSpPr>
          <p:cNvPr id="5" name="Title 4"/>
          <p:cNvSpPr>
            <a:spLocks noGrp="1"/>
          </p:cNvSpPr>
          <p:nvPr>
            <p:ph type="title"/>
          </p:nvPr>
        </p:nvSpPr>
        <p:spPr/>
        <p:txBody>
          <a:bodyPr/>
          <a:lstStyle/>
          <a:p>
            <a:r>
              <a:rPr lang="en-US" dirty="0"/>
              <a:t>Section Element</a:t>
            </a:r>
          </a:p>
        </p:txBody>
      </p:sp>
    </p:spTree>
    <p:extLst>
      <p:ext uri="{BB962C8B-B14F-4D97-AF65-F5344CB8AC3E}">
        <p14:creationId xmlns:p14="http://schemas.microsoft.com/office/powerpoint/2010/main" val="4177650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25000" lnSpcReduction="20000"/>
          </a:bodyPr>
          <a:lstStyle/>
          <a:p>
            <a:r>
              <a:rPr lang="en-IN" sz="12800" dirty="0"/>
              <a:t>The following is an example of </a:t>
            </a:r>
            <a:r>
              <a:rPr lang="en-IN" sz="12800" dirty="0" smtClean="0"/>
              <a:t>a several </a:t>
            </a:r>
            <a:r>
              <a:rPr lang="en-IN" sz="12800" b="1" dirty="0"/>
              <a:t>section </a:t>
            </a:r>
            <a:r>
              <a:rPr lang="en-IN" sz="12800" dirty="0"/>
              <a:t>elements nested within an article element</a:t>
            </a:r>
            <a:endParaRPr lang="en-US" sz="12800" dirty="0" smtClean="0">
              <a:cs typeface="Courier New" panose="02070309020205020404" pitchFamily="49" charset="0"/>
            </a:endParaRPr>
          </a:p>
          <a:p>
            <a:pPr marL="457200" lvl="1" indent="0">
              <a:buNone/>
            </a:pPr>
            <a:r>
              <a:rPr lang="en-US" sz="10400" dirty="0" smtClean="0">
                <a:latin typeface="Courier New" panose="02070309020205020404" pitchFamily="49" charset="0"/>
                <a:cs typeface="Courier New" panose="02070309020205020404" pitchFamily="49" charset="0"/>
              </a:rPr>
              <a:t>&lt;</a:t>
            </a:r>
            <a:r>
              <a:rPr lang="en-US" sz="10400" dirty="0">
                <a:latin typeface="Courier New" panose="02070309020205020404" pitchFamily="49" charset="0"/>
                <a:cs typeface="Courier New" panose="02070309020205020404" pitchFamily="49" charset="0"/>
              </a:rPr>
              <a:t>article</a:t>
            </a:r>
            <a:r>
              <a:rPr lang="en-US" sz="10400" dirty="0" smtClean="0">
                <a:latin typeface="Courier New" panose="02070309020205020404" pitchFamily="49" charset="0"/>
                <a:cs typeface="Courier New" panose="02070309020205020404" pitchFamily="49" charset="0"/>
              </a:rPr>
              <a:t>&gt;</a:t>
            </a:r>
          </a:p>
          <a:p>
            <a:pPr marL="457200" lvl="1" indent="0">
              <a:buNone/>
            </a:pPr>
            <a:r>
              <a:rPr lang="en-US" sz="10400" dirty="0" smtClean="0">
                <a:latin typeface="Courier New" panose="02070309020205020404" pitchFamily="49" charset="0"/>
                <a:cs typeface="Courier New" panose="02070309020205020404" pitchFamily="49" charset="0"/>
              </a:rPr>
              <a:t>	&lt;</a:t>
            </a:r>
            <a:r>
              <a:rPr lang="en-US" sz="10400" dirty="0">
                <a:latin typeface="Courier New" panose="02070309020205020404" pitchFamily="49" charset="0"/>
                <a:cs typeface="Courier New" panose="02070309020205020404" pitchFamily="49" charset="0"/>
              </a:rPr>
              <a:t>h1&gt;Tutorials: Cooking Basics&lt;/h1</a:t>
            </a:r>
            <a:r>
              <a:rPr lang="en-US" sz="10400" dirty="0" smtClean="0">
                <a:latin typeface="Courier New" panose="02070309020205020404" pitchFamily="49" charset="0"/>
                <a:cs typeface="Courier New" panose="02070309020205020404" pitchFamily="49" charset="0"/>
              </a:rPr>
              <a:t>&gt;</a:t>
            </a:r>
          </a:p>
          <a:p>
            <a:pPr marL="457200" lvl="1" indent="0">
              <a:buNone/>
            </a:pPr>
            <a:r>
              <a:rPr lang="en-US" sz="10400" dirty="0">
                <a:latin typeface="Courier New" panose="02070309020205020404" pitchFamily="49" charset="0"/>
                <a:cs typeface="Courier New" panose="02070309020205020404" pitchFamily="49" charset="0"/>
              </a:rPr>
              <a:t>	</a:t>
            </a:r>
            <a:r>
              <a:rPr lang="en-US" sz="10400" dirty="0" smtClean="0">
                <a:latin typeface="Courier New" panose="02070309020205020404" pitchFamily="49" charset="0"/>
                <a:cs typeface="Courier New" panose="02070309020205020404" pitchFamily="49" charset="0"/>
              </a:rPr>
              <a:t>	</a:t>
            </a:r>
            <a:r>
              <a:rPr lang="en-IN" sz="10400" dirty="0" smtClean="0">
                <a:latin typeface="Courier New" panose="02070309020205020404" pitchFamily="49" charset="0"/>
                <a:cs typeface="Courier New" panose="02070309020205020404" pitchFamily="49" charset="0"/>
              </a:rPr>
              <a:t>&lt;</a:t>
            </a:r>
            <a:r>
              <a:rPr lang="en-IN" sz="10400" dirty="0">
                <a:latin typeface="Courier New" panose="02070309020205020404" pitchFamily="49" charset="0"/>
                <a:cs typeface="Courier New" panose="02070309020205020404" pitchFamily="49" charset="0"/>
              </a:rPr>
              <a:t>p&gt;Watch our tutorials to </a:t>
            </a:r>
            <a:r>
              <a:rPr lang="en-IN" sz="10400" dirty="0" smtClean="0">
                <a:latin typeface="Courier New" panose="02070309020205020404" pitchFamily="49" charset="0"/>
                <a:cs typeface="Courier New" panose="02070309020205020404" pitchFamily="49" charset="0"/>
              </a:rPr>
              <a:t>learn 			the basics of </a:t>
            </a:r>
            <a:r>
              <a:rPr lang="en-US" sz="10400" dirty="0" smtClean="0">
                <a:latin typeface="Courier New" panose="02070309020205020404" pitchFamily="49" charset="0"/>
                <a:cs typeface="Courier New" panose="02070309020205020404" pitchFamily="49" charset="0"/>
              </a:rPr>
              <a:t>good </a:t>
            </a:r>
            <a:r>
              <a:rPr lang="en-US" sz="10400" dirty="0">
                <a:latin typeface="Courier New" panose="02070309020205020404" pitchFamily="49" charset="0"/>
                <a:cs typeface="Courier New" panose="02070309020205020404" pitchFamily="49" charset="0"/>
              </a:rPr>
              <a:t>cooking.&lt;/p&gt;</a:t>
            </a:r>
          </a:p>
          <a:p>
            <a:pPr marL="457200" lvl="1" indent="0">
              <a:buNone/>
            </a:pPr>
            <a:r>
              <a:rPr lang="en-US" sz="10400" dirty="0">
                <a:latin typeface="Courier New" panose="02070309020205020404" pitchFamily="49" charset="0"/>
                <a:cs typeface="Courier New" panose="02070309020205020404" pitchFamily="49" charset="0"/>
              </a:rPr>
              <a:t>&lt;section&gt;</a:t>
            </a:r>
          </a:p>
          <a:p>
            <a:pPr marL="457200" lvl="1" indent="0">
              <a:buNone/>
            </a:pPr>
            <a:r>
              <a:rPr lang="en-US" sz="10400" dirty="0" smtClean="0">
                <a:latin typeface="Courier New" panose="02070309020205020404" pitchFamily="49" charset="0"/>
                <a:cs typeface="Courier New" panose="02070309020205020404" pitchFamily="49" charset="0"/>
              </a:rPr>
              <a:t>	&lt;</a:t>
            </a:r>
            <a:r>
              <a:rPr lang="en-US" sz="10400" dirty="0">
                <a:latin typeface="Courier New" panose="02070309020205020404" pitchFamily="49" charset="0"/>
                <a:cs typeface="Courier New" panose="02070309020205020404" pitchFamily="49" charset="0"/>
              </a:rPr>
              <a:t>h1&gt;Tutorial 1&lt;/h1&gt;</a:t>
            </a:r>
          </a:p>
          <a:p>
            <a:pPr marL="914400" lvl="2" indent="0">
              <a:buNone/>
            </a:pPr>
            <a:r>
              <a:rPr lang="en-IN" sz="10400" dirty="0">
                <a:latin typeface="Courier New" panose="02070309020205020404" pitchFamily="49" charset="0"/>
                <a:cs typeface="Courier New" panose="02070309020205020404" pitchFamily="49" charset="0"/>
              </a:rPr>
              <a:t>&lt;p&gt;Assembling basic kitchen tools.&lt;/p&gt;</a:t>
            </a:r>
          </a:p>
          <a:p>
            <a:pPr marL="457200" lvl="1" indent="0">
              <a:buNone/>
            </a:pPr>
            <a:r>
              <a:rPr lang="en-US" sz="10400" dirty="0">
                <a:latin typeface="Courier New" panose="02070309020205020404" pitchFamily="49" charset="0"/>
                <a:cs typeface="Courier New" panose="02070309020205020404" pitchFamily="49" charset="0"/>
              </a:rPr>
              <a:t>&lt;/section</a:t>
            </a:r>
            <a:r>
              <a:rPr lang="en-US" sz="10400" dirty="0" smtClean="0">
                <a:latin typeface="Courier New" panose="02070309020205020404" pitchFamily="49" charset="0"/>
                <a:cs typeface="Courier New" panose="02070309020205020404" pitchFamily="49" charset="0"/>
              </a:rPr>
              <a:t>&gt;</a:t>
            </a:r>
          </a:p>
          <a:p>
            <a:pPr marL="457200" lvl="1" indent="0">
              <a:buNone/>
            </a:pPr>
            <a:r>
              <a:rPr lang="en-IN" sz="10400" dirty="0" smtClean="0">
                <a:latin typeface="Courier New" panose="02070309020205020404" pitchFamily="49" charset="0"/>
                <a:cs typeface="Courier New" panose="02070309020205020404" pitchFamily="49" charset="0"/>
              </a:rPr>
              <a:t>…</a:t>
            </a:r>
            <a:endParaRPr lang="en-US" sz="10400" dirty="0">
              <a:latin typeface="Courier New" panose="02070309020205020404" pitchFamily="49" charset="0"/>
              <a:cs typeface="Courier New" panose="02070309020205020404" pitchFamily="49" charset="0"/>
            </a:endParaRPr>
          </a:p>
          <a:p>
            <a:pPr marL="457200" lvl="1" indent="0">
              <a:buNone/>
            </a:pPr>
            <a:r>
              <a:rPr lang="en-US" sz="10400" dirty="0" smtClean="0">
                <a:latin typeface="Courier New" panose="02070309020205020404" pitchFamily="49" charset="0"/>
                <a:cs typeface="Courier New" panose="02070309020205020404" pitchFamily="49" charset="0"/>
              </a:rPr>
              <a:t>&lt;/</a:t>
            </a:r>
            <a:r>
              <a:rPr lang="en-US" sz="10400" dirty="0">
                <a:latin typeface="Courier New" panose="02070309020205020404" pitchFamily="49" charset="0"/>
                <a:cs typeface="Courier New" panose="02070309020205020404" pitchFamily="49" charset="0"/>
              </a:rPr>
              <a:t>article&gt;</a:t>
            </a:r>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11</a:t>
            </a:fld>
            <a:endParaRPr lang="en-US"/>
          </a:p>
        </p:txBody>
      </p:sp>
      <p:sp>
        <p:nvSpPr>
          <p:cNvPr id="5" name="Title 4"/>
          <p:cNvSpPr>
            <a:spLocks noGrp="1"/>
          </p:cNvSpPr>
          <p:nvPr>
            <p:ph type="title"/>
          </p:nvPr>
        </p:nvSpPr>
        <p:spPr/>
        <p:txBody>
          <a:bodyPr/>
          <a:lstStyle/>
          <a:p>
            <a:r>
              <a:rPr lang="en-US" dirty="0"/>
              <a:t>Section </a:t>
            </a:r>
            <a:r>
              <a:rPr lang="en-US" dirty="0" smtClean="0"/>
              <a:t>Element (continued 1)</a:t>
            </a:r>
            <a:endParaRPr lang="en-US" dirty="0"/>
          </a:p>
        </p:txBody>
      </p:sp>
    </p:spTree>
    <p:extLst>
      <p:ext uri="{BB962C8B-B14F-4D97-AF65-F5344CB8AC3E}">
        <p14:creationId xmlns:p14="http://schemas.microsoft.com/office/powerpoint/2010/main" val="4251327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12</a:t>
            </a:fld>
            <a:endParaRPr lang="en-US"/>
          </a:p>
        </p:txBody>
      </p:sp>
      <p:sp>
        <p:nvSpPr>
          <p:cNvPr id="5" name="Title 4"/>
          <p:cNvSpPr>
            <a:spLocks noGrp="1"/>
          </p:cNvSpPr>
          <p:nvPr>
            <p:ph type="title"/>
          </p:nvPr>
        </p:nvSpPr>
        <p:spPr/>
        <p:txBody>
          <a:bodyPr/>
          <a:lstStyle/>
          <a:p>
            <a:r>
              <a:rPr lang="en-US" dirty="0"/>
              <a:t>Section Element (continued </a:t>
            </a:r>
            <a:r>
              <a:rPr lang="en-US" dirty="0" smtClean="0"/>
              <a:t>2)</a:t>
            </a:r>
            <a:endParaRPr lang="en-US" b="1" dirty="0"/>
          </a:p>
        </p:txBody>
      </p:sp>
      <p:pic>
        <p:nvPicPr>
          <p:cNvPr id="7" name="Content Placeholder 6" descr="This figure shows an example wireframe that uses the section element. The figure consists of eight rectangular boxes. The first box is a vertical rectangular box divided into three sections.&#10;The first section consists of two rectangular boxes. The second rectangular box labeled “Header” is positioned on the left side of the first section. The third rectangular box, which is thrice the length of the second rectangular box is positioned on the right side of the second rectangular box. This box is labeled “Navigation”.&#10;The second section is the fourth rectangular box labeled “Article” consisting of three rectangular boxes positioned one below the other. The fifth rectangular box labeled “Section” is positioned at the top, inside the fourth rectangular box, the sixth rectangular box is labeled “Section”, and the seventh rectangular box is labeled “Section”.&#10;The third section is the eighth rectangular box labeled “Footer”." title="Section Element"/>
          <p:cNvPicPr>
            <a:picLocks noGrp="1" noChangeAspect="1"/>
          </p:cNvPicPr>
          <p:nvPr>
            <p:ph idx="1"/>
          </p:nvPr>
        </p:nvPicPr>
        <p:blipFill>
          <a:blip r:embed="rId2"/>
          <a:stretch>
            <a:fillRect/>
          </a:stretch>
        </p:blipFill>
        <p:spPr>
          <a:xfrm>
            <a:off x="2801718" y="1371600"/>
            <a:ext cx="3540564" cy="4865688"/>
          </a:xfrm>
          <a:prstGeom prst="rect">
            <a:avLst/>
          </a:prstGeom>
        </p:spPr>
      </p:pic>
    </p:spTree>
    <p:extLst>
      <p:ext uri="{BB962C8B-B14F-4D97-AF65-F5344CB8AC3E}">
        <p14:creationId xmlns:p14="http://schemas.microsoft.com/office/powerpoint/2010/main" val="2060532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The </a:t>
            </a:r>
            <a:r>
              <a:rPr lang="en-IN" b="1" dirty="0"/>
              <a:t>figure element </a:t>
            </a:r>
            <a:r>
              <a:rPr lang="en-IN" dirty="0"/>
              <a:t>is used to group content, such as illustrations, diagrams</a:t>
            </a:r>
            <a:r>
              <a:rPr lang="en-IN" dirty="0" smtClean="0"/>
              <a:t>, </a:t>
            </a:r>
            <a:r>
              <a:rPr lang="en-US" dirty="0" smtClean="0"/>
              <a:t>and photos</a:t>
            </a:r>
          </a:p>
          <a:p>
            <a:r>
              <a:rPr lang="en-IN" dirty="0"/>
              <a:t>According to the W3C, the figure element </a:t>
            </a:r>
            <a:r>
              <a:rPr lang="en-IN" dirty="0" smtClean="0"/>
              <a:t>represents some </a:t>
            </a:r>
            <a:r>
              <a:rPr lang="en-IN" dirty="0"/>
              <a:t>flow </a:t>
            </a:r>
            <a:r>
              <a:rPr lang="en-IN" dirty="0" smtClean="0"/>
              <a:t>content </a:t>
            </a:r>
            <a:r>
              <a:rPr lang="en-IN" dirty="0"/>
              <a:t>that is self-contained </a:t>
            </a:r>
            <a:r>
              <a:rPr lang="en-IN" dirty="0" smtClean="0"/>
              <a:t>and is </a:t>
            </a:r>
            <a:r>
              <a:rPr lang="en-IN" dirty="0"/>
              <a:t>typically referenced as a single unit from the main flow of the </a:t>
            </a:r>
            <a:r>
              <a:rPr lang="en-IN" dirty="0" smtClean="0"/>
              <a:t>document</a:t>
            </a:r>
          </a:p>
          <a:p>
            <a:r>
              <a:rPr lang="en-IN" dirty="0"/>
              <a:t>A </a:t>
            </a:r>
            <a:r>
              <a:rPr lang="en-IN" sz="2600" dirty="0" smtClean="0">
                <a:latin typeface="Courier New" panose="02070309020205020404" pitchFamily="49" charset="0"/>
                <a:cs typeface="Courier New" panose="02070309020205020404" pitchFamily="49" charset="0"/>
              </a:rPr>
              <a:t>figure</a:t>
            </a:r>
            <a:r>
              <a:rPr lang="en-IN" b="1" dirty="0" smtClean="0"/>
              <a:t> </a:t>
            </a:r>
            <a:r>
              <a:rPr lang="en-IN" dirty="0" smtClean="0"/>
              <a:t>element </a:t>
            </a:r>
            <a:r>
              <a:rPr lang="en-IN" dirty="0"/>
              <a:t>can contain one or more </a:t>
            </a:r>
            <a:r>
              <a:rPr lang="en-IN" sz="2600" dirty="0" err="1">
                <a:latin typeface="Courier New" panose="02070309020205020404" pitchFamily="49" charset="0"/>
                <a:cs typeface="Courier New" panose="02070309020205020404" pitchFamily="49" charset="0"/>
              </a:rPr>
              <a:t>img</a:t>
            </a:r>
            <a:r>
              <a:rPr lang="en-IN" b="1" dirty="0"/>
              <a:t> </a:t>
            </a:r>
            <a:r>
              <a:rPr lang="en-IN" dirty="0" smtClean="0"/>
              <a:t>elements</a:t>
            </a:r>
            <a:endParaRPr lang="en-US" dirty="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13</a:t>
            </a:fld>
            <a:endParaRPr lang="en-US"/>
          </a:p>
        </p:txBody>
      </p:sp>
      <p:sp>
        <p:nvSpPr>
          <p:cNvPr id="5" name="Title 4"/>
          <p:cNvSpPr>
            <a:spLocks noGrp="1"/>
          </p:cNvSpPr>
          <p:nvPr>
            <p:ph type="title"/>
          </p:nvPr>
        </p:nvSpPr>
        <p:spPr>
          <a:xfrm>
            <a:off x="152399" y="76200"/>
            <a:ext cx="8381999" cy="1219200"/>
          </a:xfrm>
        </p:spPr>
        <p:txBody>
          <a:bodyPr>
            <a:noAutofit/>
          </a:bodyPr>
          <a:lstStyle/>
          <a:p>
            <a:r>
              <a:rPr lang="en-US" dirty="0"/>
              <a:t>Figure and Figure Caption Elements</a:t>
            </a:r>
          </a:p>
        </p:txBody>
      </p:sp>
    </p:spTree>
    <p:extLst>
      <p:ext uri="{BB962C8B-B14F-4D97-AF65-F5344CB8AC3E}">
        <p14:creationId xmlns:p14="http://schemas.microsoft.com/office/powerpoint/2010/main" val="2800571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71600"/>
            <a:ext cx="8839199" cy="4865911"/>
          </a:xfrm>
        </p:spPr>
        <p:txBody>
          <a:bodyPr>
            <a:normAutofit/>
          </a:bodyPr>
          <a:lstStyle/>
          <a:p>
            <a:r>
              <a:rPr lang="en-IN" dirty="0"/>
              <a:t>The </a:t>
            </a:r>
            <a:r>
              <a:rPr lang="en-IN" sz="2600" dirty="0">
                <a:latin typeface="Courier New" panose="02070309020205020404" pitchFamily="49" charset="0"/>
                <a:cs typeface="Courier New" panose="02070309020205020404" pitchFamily="49" charset="0"/>
              </a:rPr>
              <a:t>figure</a:t>
            </a:r>
            <a:r>
              <a:rPr lang="en-IN" b="1" dirty="0"/>
              <a:t> </a:t>
            </a:r>
            <a:r>
              <a:rPr lang="en-IN" dirty="0"/>
              <a:t>element may contain an optional </a:t>
            </a:r>
            <a:r>
              <a:rPr lang="en-IN" b="1" dirty="0"/>
              <a:t>figure caption </a:t>
            </a:r>
            <a:r>
              <a:rPr lang="en-IN" dirty="0"/>
              <a:t>element, which </a:t>
            </a:r>
            <a:r>
              <a:rPr lang="en-IN" dirty="0" smtClean="0"/>
              <a:t>is used </a:t>
            </a:r>
            <a:r>
              <a:rPr lang="en-IN" dirty="0"/>
              <a:t>to provide a caption for the figure </a:t>
            </a:r>
            <a:r>
              <a:rPr lang="en-IN" dirty="0" smtClean="0"/>
              <a:t>element</a:t>
            </a:r>
          </a:p>
          <a:p>
            <a:r>
              <a:rPr lang="en-IN" dirty="0" smtClean="0"/>
              <a:t>The start and end tags of the </a:t>
            </a:r>
            <a:r>
              <a:rPr lang="en-IN" sz="2600" dirty="0">
                <a:latin typeface="Courier New" panose="02070309020205020404" pitchFamily="49" charset="0"/>
                <a:cs typeface="Courier New" panose="02070309020205020404" pitchFamily="49" charset="0"/>
              </a:rPr>
              <a:t>figure</a:t>
            </a:r>
            <a:r>
              <a:rPr lang="en-IN" dirty="0">
                <a:latin typeface="Courier New" panose="02070309020205020404" pitchFamily="49" charset="0"/>
                <a:cs typeface="Courier New" panose="02070309020205020404" pitchFamily="49" charset="0"/>
              </a:rPr>
              <a:t> </a:t>
            </a:r>
            <a:r>
              <a:rPr lang="en-IN" sz="2600" dirty="0" smtClean="0">
                <a:latin typeface="Courier New" panose="02070309020205020404" pitchFamily="49" charset="0"/>
                <a:cs typeface="Courier New" panose="02070309020205020404" pitchFamily="49" charset="0"/>
              </a:rPr>
              <a:t>caption</a:t>
            </a:r>
            <a:r>
              <a:rPr lang="en-IN" dirty="0" smtClean="0">
                <a:latin typeface="Courier New" panose="02070309020205020404" pitchFamily="49" charset="0"/>
                <a:cs typeface="Courier New" panose="02070309020205020404" pitchFamily="49" charset="0"/>
              </a:rPr>
              <a:t> </a:t>
            </a:r>
            <a:r>
              <a:rPr lang="en-IN" dirty="0" smtClean="0"/>
              <a:t>element are </a:t>
            </a:r>
            <a:r>
              <a:rPr lang="en-US" dirty="0"/>
              <a:t>&lt;</a:t>
            </a:r>
            <a:r>
              <a:rPr lang="en-US" dirty="0" err="1"/>
              <a:t>figcaption</a:t>
            </a:r>
            <a:r>
              <a:rPr lang="en-US" dirty="0" smtClean="0"/>
              <a:t>&gt; and &lt;/</a:t>
            </a:r>
            <a:r>
              <a:rPr lang="en-US" dirty="0" err="1" smtClean="0"/>
              <a:t>figcaption</a:t>
            </a:r>
            <a:r>
              <a:rPr lang="en-US" dirty="0" smtClean="0"/>
              <a:t>&gt;</a:t>
            </a:r>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14</a:t>
            </a:fld>
            <a:endParaRPr lang="en-US"/>
          </a:p>
        </p:txBody>
      </p:sp>
      <p:sp>
        <p:nvSpPr>
          <p:cNvPr id="5" name="Title 4"/>
          <p:cNvSpPr>
            <a:spLocks noGrp="1"/>
          </p:cNvSpPr>
          <p:nvPr>
            <p:ph type="title"/>
          </p:nvPr>
        </p:nvSpPr>
        <p:spPr/>
        <p:txBody>
          <a:bodyPr>
            <a:noAutofit/>
          </a:bodyPr>
          <a:lstStyle/>
          <a:p>
            <a:r>
              <a:rPr lang="en-US" dirty="0"/>
              <a:t>Figure and Figure Caption </a:t>
            </a:r>
            <a:r>
              <a:rPr lang="en-US" dirty="0" smtClean="0"/>
              <a:t>Elements (continued 1)</a:t>
            </a:r>
            <a:endParaRPr lang="en-US" dirty="0"/>
          </a:p>
        </p:txBody>
      </p:sp>
    </p:spTree>
    <p:extLst>
      <p:ext uri="{BB962C8B-B14F-4D97-AF65-F5344CB8AC3E}">
        <p14:creationId xmlns:p14="http://schemas.microsoft.com/office/powerpoint/2010/main" val="18054426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The </a:t>
            </a:r>
            <a:r>
              <a:rPr lang="en-US" dirty="0" smtClean="0"/>
              <a:t>following </a:t>
            </a:r>
            <a:r>
              <a:rPr lang="en-IN" dirty="0" smtClean="0"/>
              <a:t>is </a:t>
            </a:r>
            <a:r>
              <a:rPr lang="en-IN" dirty="0"/>
              <a:t>an example of the </a:t>
            </a:r>
            <a:r>
              <a:rPr lang="en-IN" sz="2600" dirty="0">
                <a:latin typeface="Courier New" panose="02070309020205020404" pitchFamily="49" charset="0"/>
                <a:cs typeface="Courier New" panose="02070309020205020404" pitchFamily="49" charset="0"/>
              </a:rPr>
              <a:t>figure </a:t>
            </a:r>
            <a:r>
              <a:rPr lang="en-IN" dirty="0"/>
              <a:t>element and the </a:t>
            </a:r>
            <a:r>
              <a:rPr lang="en-IN" sz="2600" dirty="0">
                <a:latin typeface="Courier New" panose="02070309020205020404" pitchFamily="49" charset="0"/>
                <a:cs typeface="Courier New" panose="02070309020205020404" pitchFamily="49" charset="0"/>
              </a:rPr>
              <a:t>figure caption </a:t>
            </a:r>
            <a:r>
              <a:rPr lang="en-IN" dirty="0" smtClean="0"/>
              <a:t>element</a:t>
            </a:r>
            <a:endParaRPr lang="en-IN" dirty="0"/>
          </a:p>
          <a:p>
            <a:pPr marL="457200" lvl="1" indent="0">
              <a:buNone/>
            </a:pPr>
            <a:r>
              <a:rPr lang="en-US" sz="2600" dirty="0">
                <a:latin typeface="Courier New" panose="02070309020205020404" pitchFamily="49" charset="0"/>
                <a:cs typeface="Courier New" panose="02070309020205020404" pitchFamily="49" charset="0"/>
              </a:rPr>
              <a:t>&lt;figure&gt;</a:t>
            </a:r>
          </a:p>
          <a:p>
            <a:pPr marL="914400" lvl="2" indent="0">
              <a:buNone/>
            </a:pPr>
            <a:r>
              <a:rPr lang="en-IN" sz="2600" dirty="0">
                <a:latin typeface="Courier New" panose="02070309020205020404" pitchFamily="49" charset="0"/>
                <a:cs typeface="Courier New" panose="02070309020205020404" pitchFamily="49" charset="0"/>
              </a:rPr>
              <a:t>&lt;</a:t>
            </a:r>
            <a:r>
              <a:rPr lang="en-IN" sz="2600" dirty="0" err="1">
                <a:latin typeface="Courier New" panose="02070309020205020404" pitchFamily="49" charset="0"/>
                <a:cs typeface="Courier New" panose="02070309020205020404" pitchFamily="49" charset="0"/>
              </a:rPr>
              <a:t>figcaption</a:t>
            </a:r>
            <a:r>
              <a:rPr lang="en-IN" sz="2600" dirty="0">
                <a:latin typeface="Courier New" panose="02070309020205020404" pitchFamily="49" charset="0"/>
                <a:cs typeface="Courier New" panose="02070309020205020404" pitchFamily="49" charset="0"/>
              </a:rPr>
              <a:t>&gt;New York City Highlights&lt;/</a:t>
            </a:r>
            <a:r>
              <a:rPr lang="en-IN" sz="2600" dirty="0" err="1">
                <a:latin typeface="Courier New" panose="02070309020205020404" pitchFamily="49" charset="0"/>
                <a:cs typeface="Courier New" panose="02070309020205020404" pitchFamily="49" charset="0"/>
              </a:rPr>
              <a:t>figcaption</a:t>
            </a:r>
            <a:r>
              <a:rPr lang="en-IN" sz="2600" dirty="0">
                <a:latin typeface="Courier New" panose="02070309020205020404" pitchFamily="49" charset="0"/>
                <a:cs typeface="Courier New" panose="02070309020205020404" pitchFamily="49" charset="0"/>
              </a:rPr>
              <a:t>&gt;</a:t>
            </a:r>
          </a:p>
          <a:p>
            <a:pPr marL="914400" lvl="2" indent="0">
              <a:buNone/>
            </a:pPr>
            <a:r>
              <a:rPr lang="en-US" sz="2600" dirty="0">
                <a:latin typeface="Courier New" panose="02070309020205020404" pitchFamily="49" charset="0"/>
                <a:cs typeface="Courier New" panose="02070309020205020404" pitchFamily="49" charset="0"/>
              </a:rPr>
              <a:t>&lt;</a:t>
            </a:r>
            <a:r>
              <a:rPr lang="en-US" sz="2600" dirty="0" err="1">
                <a:latin typeface="Courier New" panose="02070309020205020404" pitchFamily="49" charset="0"/>
                <a:cs typeface="Courier New" panose="02070309020205020404" pitchFamily="49" charset="0"/>
              </a:rPr>
              <a:t>img</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src</a:t>
            </a:r>
            <a:r>
              <a:rPr lang="en-US" sz="2600" dirty="0">
                <a:latin typeface="Courier New" panose="02070309020205020404" pitchFamily="49" charset="0"/>
                <a:cs typeface="Courier New" panose="02070309020205020404" pitchFamily="49" charset="0"/>
              </a:rPr>
              <a:t>="ny1.jpg" alt="Statue of Liberty"&gt;</a:t>
            </a:r>
          </a:p>
          <a:p>
            <a:pPr marL="914400" lvl="2" indent="0">
              <a:buNone/>
            </a:pPr>
            <a:r>
              <a:rPr lang="da-DK" sz="2600" dirty="0">
                <a:latin typeface="Courier New" panose="02070309020205020404" pitchFamily="49" charset="0"/>
                <a:cs typeface="Courier New" panose="02070309020205020404" pitchFamily="49" charset="0"/>
              </a:rPr>
              <a:t>&lt;img src="ny2.jpg" alt="Central Park"&gt;</a:t>
            </a:r>
          </a:p>
          <a:p>
            <a:pPr marL="914400" lvl="2" indent="0">
              <a:buNone/>
            </a:pPr>
            <a:r>
              <a:rPr lang="en-US" sz="2600" dirty="0">
                <a:latin typeface="Courier New" panose="02070309020205020404" pitchFamily="49" charset="0"/>
                <a:cs typeface="Courier New" panose="02070309020205020404" pitchFamily="49" charset="0"/>
              </a:rPr>
              <a:t>&lt;</a:t>
            </a:r>
            <a:r>
              <a:rPr lang="en-US" sz="2600" dirty="0" err="1">
                <a:latin typeface="Courier New" panose="02070309020205020404" pitchFamily="49" charset="0"/>
                <a:cs typeface="Courier New" panose="02070309020205020404" pitchFamily="49" charset="0"/>
              </a:rPr>
              <a:t>img</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src</a:t>
            </a:r>
            <a:r>
              <a:rPr lang="en-US" sz="2600" dirty="0">
                <a:latin typeface="Courier New" panose="02070309020205020404" pitchFamily="49" charset="0"/>
                <a:cs typeface="Courier New" panose="02070309020205020404" pitchFamily="49" charset="0"/>
              </a:rPr>
              <a:t>="ny3.jpg" alt="New York at Night"&gt;</a:t>
            </a:r>
          </a:p>
          <a:p>
            <a:pPr marL="457200" lvl="1" indent="0">
              <a:buNone/>
            </a:pPr>
            <a:r>
              <a:rPr lang="en-US" sz="2600" dirty="0">
                <a:latin typeface="Courier New" panose="02070309020205020404" pitchFamily="49" charset="0"/>
                <a:cs typeface="Courier New" panose="02070309020205020404" pitchFamily="49" charset="0"/>
              </a:rPr>
              <a:t>&lt;/figure&gt;</a:t>
            </a:r>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15</a:t>
            </a:fld>
            <a:endParaRPr lang="en-US"/>
          </a:p>
        </p:txBody>
      </p:sp>
      <p:sp>
        <p:nvSpPr>
          <p:cNvPr id="5" name="Title 4"/>
          <p:cNvSpPr>
            <a:spLocks noGrp="1"/>
          </p:cNvSpPr>
          <p:nvPr>
            <p:ph type="title"/>
          </p:nvPr>
        </p:nvSpPr>
        <p:spPr/>
        <p:txBody>
          <a:bodyPr>
            <a:noAutofit/>
          </a:bodyPr>
          <a:lstStyle/>
          <a:p>
            <a:r>
              <a:rPr lang="en-US" dirty="0"/>
              <a:t>Figure and Figure Caption Elements (continued </a:t>
            </a:r>
            <a:r>
              <a:rPr lang="en-US" dirty="0" smtClean="0"/>
              <a:t>2)</a:t>
            </a:r>
            <a:endParaRPr lang="en-US" dirty="0"/>
          </a:p>
        </p:txBody>
      </p:sp>
    </p:spTree>
    <p:extLst>
      <p:ext uri="{BB962C8B-B14F-4D97-AF65-F5344CB8AC3E}">
        <p14:creationId xmlns:p14="http://schemas.microsoft.com/office/powerpoint/2010/main" val="11805846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16</a:t>
            </a:fld>
            <a:endParaRPr lang="en-US"/>
          </a:p>
        </p:txBody>
      </p:sp>
      <p:sp>
        <p:nvSpPr>
          <p:cNvPr id="5" name="Title 4"/>
          <p:cNvSpPr>
            <a:spLocks noGrp="1"/>
          </p:cNvSpPr>
          <p:nvPr>
            <p:ph type="title"/>
          </p:nvPr>
        </p:nvSpPr>
        <p:spPr/>
        <p:txBody>
          <a:bodyPr>
            <a:noAutofit/>
          </a:bodyPr>
          <a:lstStyle/>
          <a:p>
            <a:r>
              <a:rPr lang="en-US" dirty="0"/>
              <a:t>Figure and Figure Caption Elements (continued </a:t>
            </a:r>
            <a:r>
              <a:rPr lang="en-US" dirty="0" smtClean="0"/>
              <a:t>3)</a:t>
            </a:r>
            <a:endParaRPr lang="en-US" dirty="0"/>
          </a:p>
        </p:txBody>
      </p:sp>
      <p:pic>
        <p:nvPicPr>
          <p:cNvPr id="7" name="Content Placeholder 6" descr="This figure shows an example wireframe that uses the figure and figure caption. The figure consists of nine rectangular boxes. The first box is a vertical rectangular box divided into three sections.&#10;The first section consists of two rectangular boxes. The second rectangular box labeled “Header” is positioned on the left side of the first section. The third rectangular box, which is thrice the length of the second rectangular box, is positioned on the right side of the second rectangular box. This box is labeled “Navigation”.&#10;The second section is the fourth rectangular box labeled “Figure” consisting of four rectangular boxes. The fifth rectangular box labeled “Figure Caption” is positioned at the top, inside this box. The sixth rectangular box labeled “Image” is positioned vertically on the left side below the fifth rectangular box. The seventh rectangular box labeled “Image” is positioned vertically on the right side of the sixth rectangular box. The eighth rectangular box labeled “Image” is positioned vertically on the right side of the seventh rectangular box.&#10;The third section is the ninth rectangular box labeled “Footer”." title="Figure and Figure Caption Elements"/>
          <p:cNvPicPr>
            <a:picLocks noGrp="1" noChangeAspect="1"/>
          </p:cNvPicPr>
          <p:nvPr>
            <p:ph idx="1"/>
          </p:nvPr>
        </p:nvPicPr>
        <p:blipFill>
          <a:blip r:embed="rId2"/>
          <a:stretch>
            <a:fillRect/>
          </a:stretch>
        </p:blipFill>
        <p:spPr>
          <a:xfrm>
            <a:off x="2803649" y="1371600"/>
            <a:ext cx="3536701" cy="4865688"/>
          </a:xfrm>
          <a:prstGeom prst="rect">
            <a:avLst/>
          </a:prstGeom>
        </p:spPr>
      </p:pic>
    </p:spTree>
    <p:extLst>
      <p:ext uri="{BB962C8B-B14F-4D97-AF65-F5344CB8AC3E}">
        <p14:creationId xmlns:p14="http://schemas.microsoft.com/office/powerpoint/2010/main" val="197265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57087"/>
            <a:ext cx="8839200" cy="4659084"/>
          </a:xfrm>
        </p:spPr>
        <p:txBody>
          <a:bodyPr>
            <a:normAutofit fontScale="92500" lnSpcReduction="20000"/>
          </a:bodyPr>
          <a:lstStyle/>
          <a:p>
            <a:r>
              <a:rPr lang="en-IN" sz="3500" dirty="0" smtClean="0"/>
              <a:t>A </a:t>
            </a:r>
            <a:r>
              <a:rPr lang="en-IN" sz="3500" b="1" dirty="0" smtClean="0"/>
              <a:t>banner </a:t>
            </a:r>
            <a:r>
              <a:rPr lang="en-IN" sz="3500" dirty="0" smtClean="0"/>
              <a:t>is a graphic that spans the width of a webpage and usually brands a website, often by displaying its name or an </a:t>
            </a:r>
            <a:r>
              <a:rPr lang="en-US" sz="3500" dirty="0" smtClean="0"/>
              <a:t>identifying image</a:t>
            </a:r>
          </a:p>
          <a:p>
            <a:r>
              <a:rPr lang="en-IN" sz="3500" dirty="0" smtClean="0"/>
              <a:t>The CSS3 </a:t>
            </a:r>
            <a:r>
              <a:rPr lang="en-IN" sz="3500" b="1" dirty="0" smtClean="0"/>
              <a:t>opacity </a:t>
            </a:r>
            <a:r>
              <a:rPr lang="en-IN" sz="3500" dirty="0" smtClean="0"/>
              <a:t>property specifies the transparency of an element</a:t>
            </a:r>
          </a:p>
          <a:p>
            <a:r>
              <a:rPr lang="en-IN" sz="3500" dirty="0" smtClean="0"/>
              <a:t>The </a:t>
            </a:r>
            <a:r>
              <a:rPr lang="en-IN" sz="3500" b="1" dirty="0" smtClean="0"/>
              <a:t>text-shadow </a:t>
            </a:r>
            <a:r>
              <a:rPr lang="en-IN" sz="3500" dirty="0" smtClean="0"/>
              <a:t>property applies a shadow </a:t>
            </a:r>
            <a:r>
              <a:rPr lang="en-US" sz="3500" dirty="0" smtClean="0"/>
              <a:t>to text</a:t>
            </a:r>
          </a:p>
          <a:p>
            <a:pPr lvl="1"/>
            <a:r>
              <a:rPr lang="en-US" sz="3000" dirty="0" smtClean="0"/>
              <a:t>h-shadow value – </a:t>
            </a:r>
            <a:r>
              <a:rPr lang="en-IN" sz="3000" dirty="0" smtClean="0"/>
              <a:t>designates the horizontal position of the shadow</a:t>
            </a:r>
          </a:p>
          <a:p>
            <a:pPr lvl="1"/>
            <a:r>
              <a:rPr lang="en-IN" sz="3000" dirty="0" smtClean="0"/>
              <a:t>v-shadow value – designates </a:t>
            </a:r>
            <a:r>
              <a:rPr lang="en-IN" sz="3000" dirty="0"/>
              <a:t>the vertical position of the shadow</a:t>
            </a:r>
            <a:endParaRPr lang="en-US" sz="3000" dirty="0" smtClean="0"/>
          </a:p>
          <a:p>
            <a:endParaRPr lang="en-US" dirty="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17</a:t>
            </a:fld>
            <a:endParaRPr lang="en-US"/>
          </a:p>
        </p:txBody>
      </p:sp>
      <p:sp>
        <p:nvSpPr>
          <p:cNvPr id="5" name="Title 4"/>
          <p:cNvSpPr>
            <a:spLocks noGrp="1"/>
          </p:cNvSpPr>
          <p:nvPr>
            <p:ph type="title"/>
          </p:nvPr>
        </p:nvSpPr>
        <p:spPr/>
        <p:txBody>
          <a:bodyPr/>
          <a:lstStyle/>
          <a:p>
            <a:r>
              <a:rPr lang="en-US" dirty="0"/>
              <a:t>Website Layout</a:t>
            </a:r>
          </a:p>
        </p:txBody>
      </p:sp>
    </p:spTree>
    <p:extLst>
      <p:ext uri="{BB962C8B-B14F-4D97-AF65-F5344CB8AC3E}">
        <p14:creationId xmlns:p14="http://schemas.microsoft.com/office/powerpoint/2010/main" val="1702292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smtClean="0"/>
              <a:t>An </a:t>
            </a:r>
            <a:r>
              <a:rPr lang="en-IN" dirty="0"/>
              <a:t>example of a style rule that applies a text shadow to an </a:t>
            </a:r>
            <a:r>
              <a:rPr lang="en-IN" dirty="0" smtClean="0"/>
              <a:t>element is shown below</a:t>
            </a:r>
          </a:p>
          <a:p>
            <a:pPr marL="457200" lvl="1" indent="0">
              <a:buNone/>
            </a:pPr>
            <a:r>
              <a:rPr lang="en-US" sz="2600" dirty="0" smtClean="0">
                <a:latin typeface="Courier New" panose="02070309020205020404" pitchFamily="49" charset="0"/>
                <a:cs typeface="Courier New" panose="02070309020205020404" pitchFamily="49" charset="0"/>
              </a:rPr>
              <a:t>h1 </a:t>
            </a:r>
            <a:r>
              <a:rPr lang="en-US" sz="2600" dirty="0">
                <a:latin typeface="Courier New" panose="02070309020205020404" pitchFamily="49" charset="0"/>
                <a:cs typeface="Courier New" panose="02070309020205020404" pitchFamily="49" charset="0"/>
              </a:rPr>
              <a:t>{</a:t>
            </a:r>
          </a:p>
          <a:p>
            <a:pPr marL="914400" lvl="2" indent="0">
              <a:buNone/>
            </a:pPr>
            <a:r>
              <a:rPr lang="en-US" sz="2600" dirty="0">
                <a:latin typeface="Courier New" panose="02070309020205020404" pitchFamily="49" charset="0"/>
                <a:cs typeface="Courier New" panose="02070309020205020404" pitchFamily="49" charset="0"/>
              </a:rPr>
              <a:t>text-shadow: 0.2em 0.1em #292933;</a:t>
            </a:r>
          </a:p>
          <a:p>
            <a:pPr marL="457200" lvl="1" indent="0">
              <a:buNone/>
            </a:pPr>
            <a:r>
              <a:rPr lang="en-US" sz="2600" dirty="0" smtClean="0">
                <a:latin typeface="Courier New" panose="02070309020205020404" pitchFamily="49" charset="0"/>
                <a:cs typeface="Courier New" panose="02070309020205020404" pitchFamily="49" charset="0"/>
              </a:rPr>
              <a:t>}</a:t>
            </a:r>
          </a:p>
          <a:p>
            <a:pPr marL="406400" indent="0">
              <a:buNone/>
            </a:pPr>
            <a:r>
              <a:rPr lang="en-IN" dirty="0"/>
              <a:t>In this example, a text shadow with a horizontal position of 0.2em, a </a:t>
            </a:r>
            <a:r>
              <a:rPr lang="en-IN" dirty="0" smtClean="0"/>
              <a:t>vertical position </a:t>
            </a:r>
            <a:r>
              <a:rPr lang="en-IN" dirty="0"/>
              <a:t>of 0.1em, and a dark </a:t>
            </a:r>
            <a:r>
              <a:rPr lang="en-IN" dirty="0" err="1"/>
              <a:t>gray</a:t>
            </a:r>
            <a:r>
              <a:rPr lang="en-IN" dirty="0"/>
              <a:t> </a:t>
            </a:r>
            <a:r>
              <a:rPr lang="en-IN" dirty="0" err="1"/>
              <a:t>color</a:t>
            </a:r>
            <a:r>
              <a:rPr lang="en-IN" dirty="0"/>
              <a:t> is applied to an h1 element</a:t>
            </a:r>
            <a:endParaRPr lang="en-US" sz="8000" dirty="0" smtClean="0">
              <a:latin typeface="Courier New" panose="02070309020205020404" pitchFamily="49" charset="0"/>
              <a:cs typeface="Courier New" panose="02070309020205020404" pitchFamily="49" charset="0"/>
            </a:endParaRPr>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18</a:t>
            </a:fld>
            <a:endParaRPr lang="en-US"/>
          </a:p>
        </p:txBody>
      </p:sp>
      <p:sp>
        <p:nvSpPr>
          <p:cNvPr id="5" name="Title 4"/>
          <p:cNvSpPr>
            <a:spLocks noGrp="1"/>
          </p:cNvSpPr>
          <p:nvPr>
            <p:ph type="title"/>
          </p:nvPr>
        </p:nvSpPr>
        <p:spPr/>
        <p:txBody>
          <a:bodyPr/>
          <a:lstStyle/>
          <a:p>
            <a:r>
              <a:rPr lang="en-US" dirty="0"/>
              <a:t>Website </a:t>
            </a:r>
            <a:r>
              <a:rPr lang="en-US" dirty="0" smtClean="0"/>
              <a:t>Layout (continued)</a:t>
            </a:r>
            <a:endParaRPr lang="en-US" dirty="0"/>
          </a:p>
        </p:txBody>
      </p:sp>
    </p:spTree>
    <p:extLst>
      <p:ext uri="{BB962C8B-B14F-4D97-AF65-F5344CB8AC3E}">
        <p14:creationId xmlns:p14="http://schemas.microsoft.com/office/powerpoint/2010/main" val="22250351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Redesigning the Home Page</a:t>
            </a:r>
          </a:p>
        </p:txBody>
      </p:sp>
      <p:pic>
        <p:nvPicPr>
          <p:cNvPr id="8" name="Content Placeholder 7" descr="This figure shows a wireframe for a tablet viewport that integrates a div for a banner image and a figure element. The figure consists of ten rectangular boxes and three square boxes. The first box is a vertical rectangular box divided into two sections.&#10;The first section is the second rectangular box positioned vertically. The third rectangular box labeled “Header” is positioned at the top, inside the second rectangular box. The fourth rectangular box labeled “Navigation” is attached to the bottom of the third rectangular box. The fifth rectangular box labeled “Banner Div” is attached to the bottom of the fourth rectangular box. The sixth rectangular box labeled “Main” is attached to the bottom of the fifth rectangular box. This box is sub-divided into two sections. &#10;The first section of this box is the seventh rectangular box labeled “Div”. It is positioned at the top, inside the sixth rectangular box.&#10;The second section of the sixth rectangular box consists of the eighth rectangular box labeled “Div”. It is positioned below the seventh rectangular box. The ninth rectangular box is positioned inside this box. A label that reads “Figure” is positioned on the top-left side, inside the ninth rectangular box. The first square box labeled “Image” is positioned on the right side of the label, inside the ninth rectangular box. The second square box labeled “Image” is positioned on the right side of the first square box. The third square box labeled “Image” is positioned on the right side of the second square box.&#10;The third section is the tenth rectangular box labeled “Footer”." title="Home page wireframe for tablet viewport"/>
          <p:cNvPicPr>
            <a:picLocks noGrp="1" noChangeAspect="1"/>
          </p:cNvPicPr>
          <p:nvPr>
            <p:ph sz="half" idx="1"/>
          </p:nvPr>
        </p:nvPicPr>
        <p:blipFill>
          <a:blip r:embed="rId2"/>
          <a:stretch>
            <a:fillRect/>
          </a:stretch>
        </p:blipFill>
        <p:spPr>
          <a:xfrm>
            <a:off x="691623" y="1407459"/>
            <a:ext cx="3341154" cy="4876800"/>
          </a:xfrm>
          <a:prstGeom prst="rect">
            <a:avLst/>
          </a:prstGeom>
        </p:spPr>
      </p:pic>
      <p:pic>
        <p:nvPicPr>
          <p:cNvPr id="10" name="Content Placeholder 9" descr="This figure shows a wireframe for a desktop viewport that integrates a div for a banner image and a figure element. The figure consists of ten rectangular boxes and three square boxes. The first box is a vertical rectangular box divided into two sections. &#10;The first section is the second rectangular box positioned vertically. The third rectangular box labeled “Header” is positioned at the top, inside the second rectangular box. The fourth rectangular box labeled “Navigation” is attached to the right of the third rectangular box. The fifth rectangular box labeled “Banner Div” is positioned below the third and fourth rectangular boxes.&#10;The sixth rectangular box labeled “Main” is positioned below the fifth rectangular box. This box is further divided into two sections.&#10;The first section is the seventh rectangular box labeled “Div”.&#10;The second section is the eighth rectangular box labeled “Div”. It is positioned below the seventh rectangular box. The ninth rectangular box is positioned inside the eighth rectangular box. A label that reads “Figure” is positioned on the top-left side, inside this box. The first square box labeled “Image” is positioned on the right side of the label. The second square box labeled “Image” is positioned on the right side of the first square box. The third square box labeled “Image” is positioned on the right side of the second rectangular box.&#10;The third section is the tenth rectangular box labeled “Footer”." title="Home page wireframe for desktop viewport"/>
          <p:cNvPicPr>
            <a:picLocks noGrp="1" noChangeAspect="1"/>
          </p:cNvPicPr>
          <p:nvPr>
            <p:ph sz="half" idx="2"/>
          </p:nvPr>
        </p:nvPicPr>
        <p:blipFill>
          <a:blip r:embed="rId3"/>
          <a:stretch>
            <a:fillRect/>
          </a:stretch>
        </p:blipFill>
        <p:spPr>
          <a:xfrm>
            <a:off x="5106415" y="1407459"/>
            <a:ext cx="3350770" cy="4876800"/>
          </a:xfrm>
          <a:prstGeom prst="rect">
            <a:avLst/>
          </a:prstGeom>
        </p:spPr>
      </p:pic>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19</a:t>
            </a:fld>
            <a:endParaRPr lang="en-US"/>
          </a:p>
        </p:txBody>
      </p:sp>
      <p:sp>
        <p:nvSpPr>
          <p:cNvPr id="3" name="Footer Placeholder 2"/>
          <p:cNvSpPr>
            <a:spLocks noGrp="1"/>
          </p:cNvSpPr>
          <p:nvPr>
            <p:ph type="ftr" sz="quarter" idx="11"/>
          </p:nvPr>
        </p:nvSpPr>
        <p:spPr>
          <a:xfrm>
            <a:off x="152400" y="6338047"/>
            <a:ext cx="8229600" cy="381000"/>
          </a:xfrm>
        </p:spPr>
        <p:txBody>
          <a:bodyPr/>
          <a:lstStyle/>
          <a:p>
            <a:r>
              <a:rPr lang="en-IN" dirty="0" smtClean="0"/>
              <a:t>Chapter 7: Improving Web Design with New Page Layouts</a:t>
            </a:r>
            <a:endParaRPr lang="en-US" dirty="0"/>
          </a:p>
        </p:txBody>
      </p:sp>
    </p:spTree>
    <p:extLst>
      <p:ext uri="{BB962C8B-B14F-4D97-AF65-F5344CB8AC3E}">
        <p14:creationId xmlns:p14="http://schemas.microsoft.com/office/powerpoint/2010/main" val="466816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Explain when to use article, aside, </a:t>
            </a:r>
            <a:r>
              <a:rPr lang="en-IN" dirty="0" smtClean="0"/>
              <a:t>and </a:t>
            </a:r>
            <a:r>
              <a:rPr lang="en-US" dirty="0" smtClean="0"/>
              <a:t>section elements</a:t>
            </a:r>
          </a:p>
          <a:p>
            <a:r>
              <a:rPr lang="en-IN" dirty="0"/>
              <a:t>Define figure and </a:t>
            </a:r>
            <a:r>
              <a:rPr lang="en-IN" dirty="0" err="1"/>
              <a:t>figcaption</a:t>
            </a:r>
            <a:r>
              <a:rPr lang="en-IN" dirty="0"/>
              <a:t> </a:t>
            </a:r>
            <a:r>
              <a:rPr lang="en-IN" dirty="0" smtClean="0"/>
              <a:t>elements</a:t>
            </a:r>
          </a:p>
          <a:p>
            <a:r>
              <a:rPr lang="en-IN" dirty="0"/>
              <a:t>Redesign wireframes for tablet </a:t>
            </a:r>
            <a:r>
              <a:rPr lang="en-IN" dirty="0" smtClean="0"/>
              <a:t>and </a:t>
            </a:r>
            <a:r>
              <a:rPr lang="en-US" dirty="0" smtClean="0"/>
              <a:t>desktop viewports</a:t>
            </a:r>
          </a:p>
          <a:p>
            <a:r>
              <a:rPr lang="en-IN" dirty="0"/>
              <a:t>Explain and use the opacity </a:t>
            </a:r>
            <a:r>
              <a:rPr lang="en-IN" dirty="0" smtClean="0"/>
              <a:t>property</a:t>
            </a:r>
          </a:p>
          <a:p>
            <a:r>
              <a:rPr lang="en-IN" dirty="0"/>
              <a:t>Describe and use the </a:t>
            </a:r>
            <a:r>
              <a:rPr lang="en-IN" dirty="0" smtClean="0"/>
              <a:t>text-shadow </a:t>
            </a:r>
            <a:r>
              <a:rPr lang="en-US" dirty="0" smtClean="0"/>
              <a:t>property</a:t>
            </a:r>
            <a:endParaRPr lang="en-US" dirty="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a:t>
            </a:fld>
            <a:endParaRPr lang="en-US"/>
          </a:p>
        </p:txBody>
      </p:sp>
      <p:sp>
        <p:nvSpPr>
          <p:cNvPr id="5" name="Title 4"/>
          <p:cNvSpPr>
            <a:spLocks noGrp="1"/>
          </p:cNvSpPr>
          <p:nvPr>
            <p:ph type="title"/>
          </p:nvPr>
        </p:nvSpPr>
        <p:spPr/>
        <p:txBody>
          <a:bodyPr/>
          <a:lstStyle/>
          <a:p>
            <a:r>
              <a:rPr lang="en-US" dirty="0" smtClean="0"/>
              <a:t>Chapter Objectives</a:t>
            </a:r>
            <a:endParaRPr lang="en-US" dirty="0"/>
          </a:p>
        </p:txBody>
      </p:sp>
    </p:spTree>
    <p:extLst>
      <p:ext uri="{BB962C8B-B14F-4D97-AF65-F5344CB8AC3E}">
        <p14:creationId xmlns:p14="http://schemas.microsoft.com/office/powerpoint/2010/main" val="3972853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consists of six rectangular boxes and a few lines of code.&#10;The first rectangular box labeled “index.html file” is positioned at the top of the code. An arrow originating from this box points to the code.&#10;The first line of the code reads “30 &lt;! - -Home Page Banner - - &gt;”. The second rectangular box labeled “comment added” is positioned on the left side of the first rectangular box. An arrow originating from this box points to “&lt;!” in the first line of the code. The third rectangular box labeled “Line 30” is positioned on the left side of the code. An arrow originating from this box points to “30” in the first line of the code.&#10;The second line of the code reads “31 &lt;div id=“banner” class=“desktop”&gt;”.&#10;The third line of the code reads “32 &lt;img src=“images/homeBanner.jpg” alt=“home banner image”&gt;”. The fourth rectangular box labeled “img element” is positioned on the right side of the code. An arrow originating from this box points to the third line of the code.&#10;The fourth line of the code reads “33 &lt;/div&gt;”. The fifth rectangular box labeled “div element” is positioned below the second rectangular box. An arrow originating from this box points to the second, third, and fourth line of the code.&#10;The sixth rectangular box is positioned at the bottom-right corner of the figure. This box consists of a text that reads “Note: To help you locate screen elements that are referenced in the step instructions, such as buttons and commands, this book uses red boxes to point to these screen elements.”" title="To Add a New div Element to the Home Page"/>
          <p:cNvPicPr>
            <a:picLocks noGrp="1" noChangeAspect="1"/>
          </p:cNvPicPr>
          <p:nvPr>
            <p:ph idx="1"/>
          </p:nvPr>
        </p:nvPicPr>
        <p:blipFill>
          <a:blip r:embed="rId2"/>
          <a:stretch>
            <a:fillRect/>
          </a:stretch>
        </p:blipFill>
        <p:spPr>
          <a:xfrm>
            <a:off x="152400" y="1713973"/>
            <a:ext cx="8839200" cy="4180941"/>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20</a:t>
            </a:fld>
            <a:endParaRPr lang="en-US"/>
          </a:p>
        </p:txBody>
      </p:sp>
      <p:sp>
        <p:nvSpPr>
          <p:cNvPr id="5" name="Title 4"/>
          <p:cNvSpPr>
            <a:spLocks noGrp="1"/>
          </p:cNvSpPr>
          <p:nvPr>
            <p:ph type="title"/>
          </p:nvPr>
        </p:nvSpPr>
        <p:spPr/>
        <p:txBody>
          <a:bodyPr>
            <a:noAutofit/>
          </a:bodyPr>
          <a:lstStyle/>
          <a:p>
            <a:r>
              <a:rPr lang="en-IN" dirty="0"/>
              <a:t>To Add a New div Element to the Home Page</a:t>
            </a:r>
            <a:endParaRPr lang="en-US" dirty="0"/>
          </a:p>
        </p:txBody>
      </p:sp>
    </p:spTree>
    <p:extLst>
      <p:ext uri="{BB962C8B-B14F-4D97-AF65-F5344CB8AC3E}">
        <p14:creationId xmlns:p14="http://schemas.microsoft.com/office/powerpoint/2010/main" val="662253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shows the desktop viewport of the code explained in the previous slide. The figure consists of three rectangular boxes.&#10;The first rectangular box consists of three sections. The first section consists of a logo, which is an image that reads “FITNESS CLUB”. The second rectangular box labeled “new logo” is positioned at the top of the first rectangular box. An arrow originating from this rectangular box points to the image in the first section.&#10;The second section reads “Home About Us Classes Nutrition Contact Us”.&#10;The third section consists of an image. The left side of this image reads “Train with Us Gain with Us”. The third rectangular box labeled “banner image” is positioned on the left side of the first rectangular box. An arrow originating from this box points to the third section." title="To Add a New div Element to the Home Page"/>
          <p:cNvPicPr>
            <a:picLocks noGrp="1" noChangeAspect="1"/>
          </p:cNvPicPr>
          <p:nvPr>
            <p:ph idx="1"/>
          </p:nvPr>
        </p:nvPicPr>
        <p:blipFill>
          <a:blip r:embed="rId2"/>
          <a:stretch>
            <a:fillRect/>
          </a:stretch>
        </p:blipFill>
        <p:spPr>
          <a:xfrm>
            <a:off x="980146" y="1371600"/>
            <a:ext cx="7183707" cy="4865688"/>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21</a:t>
            </a:fld>
            <a:endParaRPr lang="en-US"/>
          </a:p>
        </p:txBody>
      </p:sp>
      <p:sp>
        <p:nvSpPr>
          <p:cNvPr id="5" name="Title 4"/>
          <p:cNvSpPr>
            <a:spLocks noGrp="1"/>
          </p:cNvSpPr>
          <p:nvPr>
            <p:ph type="title"/>
          </p:nvPr>
        </p:nvSpPr>
        <p:spPr/>
        <p:txBody>
          <a:bodyPr>
            <a:noAutofit/>
          </a:bodyPr>
          <a:lstStyle/>
          <a:p>
            <a:r>
              <a:rPr lang="en-IN" dirty="0"/>
              <a:t>To Add a New div Element to the Home </a:t>
            </a:r>
            <a:r>
              <a:rPr lang="en-IN" dirty="0" smtClean="0"/>
              <a:t>Page (continued)</a:t>
            </a:r>
            <a:endParaRPr lang="en-US" dirty="0"/>
          </a:p>
        </p:txBody>
      </p:sp>
    </p:spTree>
    <p:extLst>
      <p:ext uri="{BB962C8B-B14F-4D97-AF65-F5344CB8AC3E}">
        <p14:creationId xmlns:p14="http://schemas.microsoft.com/office/powerpoint/2010/main" val="3348683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add a figure element to a home page. The figure consists of six rectangular boxes and a few lines of code.&#10;The first rectangular box labeled “index.html file” is positioned at the top of the code. An arrow originating from this box points to the code.&#10;The first line of the code reads “59 &lt;h1&gt;Start Today!&lt;/h1&gt;”. The second rectangular box labeled “heading element” is positioned on the left side of the first rectangular box. An arrow originating from this box points to the first line of the code. The third rectangular box labeled “Line 59” is positioned on the left side of the code. An arrow originating from this box points to “59” in the first line of the code.&#10;The second line of the code reads “60”.&#10;The third line of the code reads “61 &lt;figure&gt;”. The fourth line reads “62 &lt;a href=“classes.html”&gt;&lt;img src=“images/group.jpg” alt=“group fitness”&gt;&lt;/a&gt;”. The fifth line reads “63 &lt;a href=“nutrition.html”&gt;&lt;img src=“images/nutrition.jpg” alt=“good nutrition”&gt;&lt;/a&gt;”. The sixth line reads “64 &lt;a href=“contact.html”&gt;&lt;img src=“images/signup.jpg” alt=“sign up icon”&gt;&lt;/a&gt;”. The seventh line reads “65 &lt;/figure&gt;”. The fourth rectangular box labeled “figure element” is positioned below the third rectangular box. An arrow originating from this rectangular box points to the third line to the seventh line of the code. The fifth rectangular box labeled “anchor elements” is positioned below the fourth rectangular box. An arrow originating from this box points to the fourth line to the sixth line of the code. The sixth rectangular box labeled “img elements” is positioned on the right side of the code. Three arrows originate from this box. Each of the arrows points to the fourth, fifth, and sixth line of the code." title="To Add a figure Element"/>
          <p:cNvPicPr>
            <a:picLocks noGrp="1" noChangeAspect="1"/>
          </p:cNvPicPr>
          <p:nvPr>
            <p:ph idx="1"/>
          </p:nvPr>
        </p:nvPicPr>
        <p:blipFill>
          <a:blip r:embed="rId2"/>
          <a:stretch>
            <a:fillRect/>
          </a:stretch>
        </p:blipFill>
        <p:spPr>
          <a:xfrm>
            <a:off x="195262" y="1994694"/>
            <a:ext cx="8753475" cy="3619500"/>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22</a:t>
            </a:fld>
            <a:endParaRPr lang="en-US"/>
          </a:p>
        </p:txBody>
      </p:sp>
      <p:sp>
        <p:nvSpPr>
          <p:cNvPr id="5" name="Title 4"/>
          <p:cNvSpPr>
            <a:spLocks noGrp="1"/>
          </p:cNvSpPr>
          <p:nvPr>
            <p:ph type="title"/>
          </p:nvPr>
        </p:nvSpPr>
        <p:spPr/>
        <p:txBody>
          <a:bodyPr>
            <a:noAutofit/>
          </a:bodyPr>
          <a:lstStyle/>
          <a:p>
            <a:r>
              <a:rPr lang="en-IN" dirty="0"/>
              <a:t>To Add a figure Element</a:t>
            </a:r>
            <a:br>
              <a:rPr lang="en-IN" dirty="0"/>
            </a:br>
            <a:r>
              <a:rPr lang="en-US" dirty="0"/>
              <a:t>to the Home Page</a:t>
            </a:r>
          </a:p>
        </p:txBody>
      </p:sp>
    </p:spTree>
    <p:extLst>
      <p:ext uri="{BB962C8B-B14F-4D97-AF65-F5344CB8AC3E}">
        <p14:creationId xmlns:p14="http://schemas.microsoft.com/office/powerpoint/2010/main" val="287918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shows the html page for the code in the previous slide. The figure consists of four rectangular boxes.&#10;The first rectangular box consists of three images. A text that reads “Start Today!” is positioned at the top-left corner of this box. Two images are positioned side-by-side below the text and the third image is positioned below the first image on the left side. The second rectangular box labeled “images” is positioned on the right side of the third image. Three arrows originating from this box point to all the three images inside the first rectangular box. The third rectangular box labeled “heading element” is positioned to the left of the first rectangular box. An arrow originating from this box points to the text inside the first rectangular box. The fourth rectangular box labeled “figure element” is positioned below the third rectangular box. An arrow originating from this box points to all the images inside the first rectangular box." title="To Add a figure Element"/>
          <p:cNvPicPr>
            <a:picLocks noGrp="1" noChangeAspect="1"/>
          </p:cNvPicPr>
          <p:nvPr>
            <p:ph idx="1"/>
          </p:nvPr>
        </p:nvPicPr>
        <p:blipFill>
          <a:blip r:embed="rId2"/>
          <a:stretch>
            <a:fillRect/>
          </a:stretch>
        </p:blipFill>
        <p:spPr>
          <a:xfrm>
            <a:off x="518732" y="1371600"/>
            <a:ext cx="8106536" cy="4865688"/>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23</a:t>
            </a:fld>
            <a:endParaRPr lang="en-US"/>
          </a:p>
        </p:txBody>
      </p:sp>
      <p:sp>
        <p:nvSpPr>
          <p:cNvPr id="5" name="Title 4"/>
          <p:cNvSpPr>
            <a:spLocks noGrp="1"/>
          </p:cNvSpPr>
          <p:nvPr>
            <p:ph type="title"/>
          </p:nvPr>
        </p:nvSpPr>
        <p:spPr/>
        <p:txBody>
          <a:bodyPr>
            <a:noAutofit/>
          </a:bodyPr>
          <a:lstStyle/>
          <a:p>
            <a:r>
              <a:rPr lang="en-IN" dirty="0"/>
              <a:t>To Add a figure Element</a:t>
            </a:r>
            <a:br>
              <a:rPr lang="en-IN" dirty="0"/>
            </a:br>
            <a:r>
              <a:rPr lang="en-US" dirty="0"/>
              <a:t>to the Home </a:t>
            </a:r>
            <a:r>
              <a:rPr lang="en-US" dirty="0" smtClean="0"/>
              <a:t>Page (continued)</a:t>
            </a:r>
            <a:endParaRPr lang="en-US" dirty="0"/>
          </a:p>
        </p:txBody>
      </p:sp>
    </p:spTree>
    <p:extLst>
      <p:ext uri="{BB962C8B-B14F-4D97-AF65-F5344CB8AC3E}">
        <p14:creationId xmlns:p14="http://schemas.microsoft.com/office/powerpoint/2010/main" val="1755485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add style rules to the figure element. The figure consists of four rectangular boxes and a few lines of code.&#10;The first line of the code reads “189 /* Style for anchor elements within the figure element */”. The first rectangular box labeled “comment” is positioned at the top of the code. An arrow originating from this box points to the first line of the code. The second rectangular box labeled “Line 189” is positioned on the left side of the code. An arrow originating from this box points to “189” in the first line of the code.&#10;The second line of the code reads “190 figure a {”. The third line reads “191 background-color: transparent;”. The fourth line reads “192 padding: 0;”. The fifth line reads “193 text-decoration: none;”. The sixth line reads “194 }”. The third rectangular box labeled “style rule for figure a” is positioned on the right side of the code. An arrow originating from this box points to the second line to the sixth line of the code.&#10;The seventh line of the code reads “195”. The eighth line reads “196 }”. The fourth rectangular box labeled “media query closing brace” is positioned on the right side of the eighth line of the code. An arrow originating from this box points to “}” in the eighth line of the code." title="To Add New Style Rules"/>
          <p:cNvPicPr>
            <a:picLocks noGrp="1" noChangeAspect="1"/>
          </p:cNvPicPr>
          <p:nvPr>
            <p:ph idx="1"/>
          </p:nvPr>
        </p:nvPicPr>
        <p:blipFill>
          <a:blip r:embed="rId2"/>
          <a:stretch>
            <a:fillRect/>
          </a:stretch>
        </p:blipFill>
        <p:spPr>
          <a:xfrm>
            <a:off x="752475" y="2070894"/>
            <a:ext cx="7639050" cy="3467100"/>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24</a:t>
            </a:fld>
            <a:endParaRPr lang="en-US"/>
          </a:p>
        </p:txBody>
      </p:sp>
      <p:sp>
        <p:nvSpPr>
          <p:cNvPr id="5" name="Title 4"/>
          <p:cNvSpPr>
            <a:spLocks noGrp="1"/>
          </p:cNvSpPr>
          <p:nvPr>
            <p:ph type="title"/>
          </p:nvPr>
        </p:nvSpPr>
        <p:spPr/>
        <p:txBody>
          <a:bodyPr>
            <a:noAutofit/>
          </a:bodyPr>
          <a:lstStyle/>
          <a:p>
            <a:r>
              <a:rPr lang="en-IN" dirty="0" smtClean="0"/>
              <a:t>To </a:t>
            </a:r>
            <a:r>
              <a:rPr lang="en-IN" dirty="0"/>
              <a:t>Add New Style Rules</a:t>
            </a:r>
            <a:br>
              <a:rPr lang="en-IN" dirty="0"/>
            </a:br>
            <a:r>
              <a:rPr lang="en-US" dirty="0"/>
              <a:t>to the Tablet Viewport</a:t>
            </a:r>
          </a:p>
        </p:txBody>
      </p:sp>
    </p:spTree>
    <p:extLst>
      <p:ext uri="{BB962C8B-B14F-4D97-AF65-F5344CB8AC3E}">
        <p14:creationId xmlns:p14="http://schemas.microsoft.com/office/powerpoint/2010/main" val="931733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add section elements to the About Us page. The figure consists of five rectangular boxes and a few lines of code.&#10;The first rectangular box labeled “about.html” is positioned at the top of the code. An arrow originating from this box points to the code.&#10;The first line of the code reads “33 &lt;section&gt;”. The second rectangular box labeled “starting section tag” is positioned on the left side of the first rectangular box. An arrow originating from this box points to “&lt;section&gt;” in the first line of the code. The third rectangular box labeled “Line 33” is positioned on the left side of the code. An arrow originating from this box points to “33” in the first line of the code.&#10;The second line of the code reads “34 &lt;h1&gt;Weights&lt;/h1&gt;”. The third line reads “35 &lt;img class=“equip” src=”images/equipment.jpg” alt=“Weight Equipment”&gt;”. The fourth line reads “36” followed by a description about weights training. The fifth line reads “37 &lt;ul class=“items”&gt;”. The sixth line reads “38 &lt;li&gt;Dumbells&lt;/li&gt;”. The seventh line reads “39 &lt;li&gt; Kettle bells&lt;/li&gt;”. The eighth line reads “40 &lt;li&gt;Barbells&lt;/li&gt;”. The ninth line reads “41 &lt;/ul&gt;”. The tenth line reads “42 &lt;/section&gt;”. The fourth rectangular box labeled “Line 42” is positioned on the left side of the tenth line of the code. An arrow originating from this box points to “42” in the tenth line of the code. The fifth rectangular box labeled “ending section tag” is positioned on the right side of the tenth line of the code. An arrow originating from this box points to “&lt;/section&gt;” in the tenth line of the code." title="To Add Section Elements"/>
          <p:cNvPicPr>
            <a:picLocks noGrp="1" noChangeAspect="1"/>
          </p:cNvPicPr>
          <p:nvPr>
            <p:ph idx="1"/>
          </p:nvPr>
        </p:nvPicPr>
        <p:blipFill>
          <a:blip r:embed="rId2"/>
          <a:stretch>
            <a:fillRect/>
          </a:stretch>
        </p:blipFill>
        <p:spPr>
          <a:xfrm>
            <a:off x="1310063" y="1371600"/>
            <a:ext cx="6523874" cy="4865688"/>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25</a:t>
            </a:fld>
            <a:endParaRPr lang="en-US"/>
          </a:p>
        </p:txBody>
      </p:sp>
      <p:sp>
        <p:nvSpPr>
          <p:cNvPr id="5" name="Title 4"/>
          <p:cNvSpPr>
            <a:spLocks noGrp="1"/>
          </p:cNvSpPr>
          <p:nvPr>
            <p:ph type="title"/>
          </p:nvPr>
        </p:nvSpPr>
        <p:spPr/>
        <p:txBody>
          <a:bodyPr>
            <a:noAutofit/>
          </a:bodyPr>
          <a:lstStyle/>
          <a:p>
            <a:r>
              <a:rPr lang="en-US" dirty="0"/>
              <a:t>To Add Section Elements</a:t>
            </a:r>
            <a:br>
              <a:rPr lang="en-US" dirty="0"/>
            </a:br>
            <a:r>
              <a:rPr lang="en-IN" dirty="0"/>
              <a:t>to the About Us Page</a:t>
            </a:r>
            <a:endParaRPr lang="en-US" dirty="0"/>
          </a:p>
        </p:txBody>
      </p:sp>
    </p:spTree>
    <p:extLst>
      <p:ext uri="{BB962C8B-B14F-4D97-AF65-F5344CB8AC3E}">
        <p14:creationId xmlns:p14="http://schemas.microsoft.com/office/powerpoint/2010/main" val="2787730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add style rules to two section elements. The figure consists of six rectangular boxes and a few lines of code.&#10;The first line of the code reads “202 /* Style for h1 element within the section element */”. The first rectangular box labeled “comment” is positioned at the top of the code. An arrow originating from this box points to the first line of the code. The second rectangular box labeled “Line 202” is positioned on the left side of the code. An arrow originating from this box points to “202” in the first line of the code.&#10;The second line of the code reads “203 section h1 {”. The third line reads “204 text-align: left;”. The fourth line reads “205 }”. The third rectangular box labeled “style rule for section h1” is positioned on the right side of the code. An arrow originating from this box points to the second line to the fourth line of the code.&#10;The fourth line of the code reads “205 }”. The fifth line of the code reads “206”. The sixth line of the code reads “/* Style for another element within the section element */”. The fourth rectangular box labeled “comment” is positioned on the right side of the sixth line of the code. An arrow originating from this box points to the sixth line of the code.&#10;The seventh line of the code reads “208 section a {”. The eighth line reads “209 background-color: transparent;”. The ninth line reads “210 color: #1D1D1C;”. The tenth line reads “211 font-weight: normal;”. The eleventh line reads “212 padding: 0;”. The twelfth line reads “213 text-decoration: underline;”. The thirteenth line reads “214 }”. The fifth rectangular box labeled “style rule for section a” is positioned on the right side of the code, below the fourth rectangular box. An arrow originating from this box points to the seventh line to the thirteenth line of the code.&#10;The fourteenth line of the code reads “215”. The fifteenth line reads “216 }”. The sixth rectangular box labeled “tablet media query closing brace” is positioned on the right side of the fifteenth line of the code. An arrow originating from this box points to “}” in the fifteenth line of the code." title="To Style the About Us Page"/>
          <p:cNvPicPr>
            <a:picLocks noGrp="1" noChangeAspect="1"/>
          </p:cNvPicPr>
          <p:nvPr>
            <p:ph idx="1"/>
          </p:nvPr>
        </p:nvPicPr>
        <p:blipFill>
          <a:blip r:embed="rId2"/>
          <a:stretch>
            <a:fillRect/>
          </a:stretch>
        </p:blipFill>
        <p:spPr>
          <a:xfrm>
            <a:off x="1023281" y="1371600"/>
            <a:ext cx="7097437" cy="4865688"/>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26</a:t>
            </a:fld>
            <a:endParaRPr lang="en-US"/>
          </a:p>
        </p:txBody>
      </p:sp>
      <p:sp>
        <p:nvSpPr>
          <p:cNvPr id="5" name="Title 4"/>
          <p:cNvSpPr>
            <a:spLocks noGrp="1"/>
          </p:cNvSpPr>
          <p:nvPr>
            <p:ph type="title"/>
          </p:nvPr>
        </p:nvSpPr>
        <p:spPr/>
        <p:txBody>
          <a:bodyPr>
            <a:noAutofit/>
          </a:bodyPr>
          <a:lstStyle/>
          <a:p>
            <a:r>
              <a:rPr lang="en-IN" dirty="0"/>
              <a:t>To Style the About Us Page</a:t>
            </a:r>
            <a:br>
              <a:rPr lang="en-IN" dirty="0"/>
            </a:br>
            <a:r>
              <a:rPr lang="en-US" dirty="0"/>
              <a:t>for a Tablet Viewport</a:t>
            </a:r>
          </a:p>
        </p:txBody>
      </p:sp>
    </p:spTree>
    <p:extLst>
      <p:ext uri="{BB962C8B-B14F-4D97-AF65-F5344CB8AC3E}">
        <p14:creationId xmlns:p14="http://schemas.microsoft.com/office/powerpoint/2010/main" val="13577048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shows a webpage with section style rules for tablet viewport. The figure consists of two rectangular boxes and a square box.&#10;The square box consists of a text that reads “Personal Training” at the top-left corner of the box. An image is positioned below the text. A description about personal training is positioned on the right side of the image.&#10;A text that reads “Common Exercises” is positioned below the image. The first rectangular box that reads “section style rules applied for tablet viewport” is positioned on the left side of the square box. An arrow originating from this box points to “Common Exercises” inside the square box.&#10;A description of the common exercises is positioned below the text. The last line after the description reads “For more information about how to stay active, visit fitness.gov”. The second rectangular box labeled “link formatting is modified” is positioned below the square box on the right side. An arrow originating from this box points to the last line after the description in the square box." title="To Style the About Us Page"/>
          <p:cNvPicPr>
            <a:picLocks noGrp="1" noChangeAspect="1"/>
          </p:cNvPicPr>
          <p:nvPr>
            <p:ph idx="1"/>
          </p:nvPr>
        </p:nvPicPr>
        <p:blipFill>
          <a:blip r:embed="rId2"/>
          <a:stretch>
            <a:fillRect/>
          </a:stretch>
        </p:blipFill>
        <p:spPr>
          <a:xfrm>
            <a:off x="1188763" y="1371600"/>
            <a:ext cx="6766474" cy="4865688"/>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27</a:t>
            </a:fld>
            <a:endParaRPr lang="en-US"/>
          </a:p>
        </p:txBody>
      </p:sp>
      <p:sp>
        <p:nvSpPr>
          <p:cNvPr id="5" name="Title 4"/>
          <p:cNvSpPr>
            <a:spLocks noGrp="1"/>
          </p:cNvSpPr>
          <p:nvPr>
            <p:ph type="title"/>
          </p:nvPr>
        </p:nvSpPr>
        <p:spPr/>
        <p:txBody>
          <a:bodyPr>
            <a:noAutofit/>
          </a:bodyPr>
          <a:lstStyle/>
          <a:p>
            <a:r>
              <a:rPr lang="en-IN" dirty="0"/>
              <a:t>To Style the About Us Page</a:t>
            </a:r>
            <a:br>
              <a:rPr lang="en-IN" dirty="0"/>
            </a:br>
            <a:r>
              <a:rPr lang="en-US" dirty="0"/>
              <a:t>for a Tablet </a:t>
            </a:r>
            <a:r>
              <a:rPr lang="en-US" dirty="0" smtClean="0"/>
              <a:t>Viewport (continued)</a:t>
            </a:r>
            <a:endParaRPr lang="en-US" dirty="0"/>
          </a:p>
        </p:txBody>
      </p:sp>
    </p:spTree>
    <p:extLst>
      <p:ext uri="{BB962C8B-B14F-4D97-AF65-F5344CB8AC3E}">
        <p14:creationId xmlns:p14="http://schemas.microsoft.com/office/powerpoint/2010/main" val="32527579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Creating the Nutrition Page</a:t>
            </a:r>
          </a:p>
        </p:txBody>
      </p:sp>
      <p:pic>
        <p:nvPicPr>
          <p:cNvPr id="9" name="Content Placeholder 8" descr="This figure shows the wireframe for the tablet viewport of a webpage. The figure consists of sixteen rectangular boxes.&#10;The first rectangular box is vertically positioned. A text that reads “Nutrition page wireframe for tablet viewport” is positioned at the top of the first rectangular box.&#10;The second box is vertically positioned at the top, inside the first rectangular box. The third rectangular box labeled “Header” is positioned at the top, inside this box. The fourth rectangular box labeled “Navigation” is attached below the third rectangular box. The fifth rectangular box labeled “Banner Div” is attached below the fourth rectangular box. The sixth rectangular box labeled “Main” is attached below the fifth rectangular box. The seventh rectangular box labeled “Article” is positioned vertically inside the sixth rectangular box. The eighth rectangular box labeled “Image” is positioned at the top, inside the seventh rectangular box. The ninth rectangular box labeled “Aside” is positioned below the eighth rectangular box, inside the seventh rectangular box.&#10;The tenth rectangular box labeled “Article” is positioned vertically on the right side of the seventh rectangular box. The eleventh rectangular box labeled “Image” is positioned at the top, inside the tenth rectangular box. The twelfth rectangular box labeled “Aside” is positioned below the eleventh rectangular box, inside the tenth rectangular box.&#10;The thirteenth rectangular box labeled “Article” is positioned vertically on the right side of the tenth rectangular box. The fourteenth rectangular box labeled “Image” is positioned at the top, inside the thirteenth rectangular box. The fifteenth rectangular box labeled “Aside” is positioned below the fourteenth rectangular box, inside the thirteenth rectangular box.&#10;The sixteenth rectangular box labeled “Footer” is positioned below the first rectangular box." title="Nutrition page wireframe for tablet viewport"/>
          <p:cNvPicPr>
            <a:picLocks noGrp="1" noChangeAspect="1"/>
          </p:cNvPicPr>
          <p:nvPr>
            <p:ph sz="half" idx="1"/>
          </p:nvPr>
        </p:nvPicPr>
        <p:blipFill>
          <a:blip r:embed="rId2"/>
          <a:stretch>
            <a:fillRect/>
          </a:stretch>
        </p:blipFill>
        <p:spPr>
          <a:xfrm>
            <a:off x="797494" y="1380565"/>
            <a:ext cx="3129412" cy="4876800"/>
          </a:xfrm>
          <a:prstGeom prst="rect">
            <a:avLst/>
          </a:prstGeom>
        </p:spPr>
      </p:pic>
      <p:pic>
        <p:nvPicPr>
          <p:cNvPr id="10" name="Content Placeholder 9" descr="This figure shows the wireframe for the desktop viewport of a webpage. The figure consists of sixteen rectangular boxes.&#10;The first rectangular box is vertically positioned. A text that reads “Nutrition page wireframe for desktop viewport” is positioned at the top of the first rectangular box.&#10;The second box is vertically positioned at the top, inside the first rectangular box. The third rectangular box labeled “Header” is positioned at the top-left corner, inside this box. The fourth rectangular box labeled “Navigation” is attached to the right of the third rectangular box. The fifth rectangular box labeled “Banner Div” is attached below the third and fourth rectangular boxes. The sixth rectangular box labeled “Main” is attached below the fifth rectangular box. The seventh rectangular box labeled “Article” is positioned vertically inside the sixth rectangular box. The eighth rectangular box labeled “Image” is positioned at the top, inside the seventh rectangular box. The ninth rectangular box labeled “Aside” is positioned below the eighth rectangular box, inside the seventh rectangular box.&#10;The tenth rectangular box labeled “Article” is positioned vertically on the right side of the seventh rectangular box. The eleventh rectangular box labeled “Image” is positioned at the top, inside the tenth rectangular box. The twelfth rectangular box labeled “Aside” is positioned below the eleventh rectangular box, inside the tenth rectangular box.&#10;The thirteenth rectangular box labeled “Article” is positioned vertically on the right side of the tenth rectangular box. The fourteenth rectangular box labeled “Image” is positioned at the top, inside the thirteenth rectangular box. The fifteenth rectangular box labeled “Aside” is positioned below the fourteenth rectangular box, inside the thirteenth rectangular box.&#10;The sixteenth rectangular box labeled “Footer” is positioned below the first rectangular box." title="Nutrition page wireframe for desktop viewport"/>
          <p:cNvPicPr>
            <a:picLocks noGrp="1" noChangeAspect="1"/>
          </p:cNvPicPr>
          <p:nvPr>
            <p:ph sz="half" idx="2"/>
          </p:nvPr>
        </p:nvPicPr>
        <p:blipFill>
          <a:blip r:embed="rId3"/>
          <a:stretch>
            <a:fillRect/>
          </a:stretch>
        </p:blipFill>
        <p:spPr>
          <a:xfrm>
            <a:off x="5300244" y="1376083"/>
            <a:ext cx="3081756" cy="4876800"/>
          </a:xfrm>
          <a:prstGeom prst="rect">
            <a:avLst/>
          </a:prstGeom>
        </p:spPr>
      </p:pic>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28</a:t>
            </a:fld>
            <a:endParaRPr lang="en-US"/>
          </a:p>
        </p:txBody>
      </p:sp>
      <p:sp>
        <p:nvSpPr>
          <p:cNvPr id="3" name="Footer Placeholder 2"/>
          <p:cNvSpPr>
            <a:spLocks noGrp="1"/>
          </p:cNvSpPr>
          <p:nvPr>
            <p:ph type="ftr" sz="quarter" idx="11"/>
          </p:nvPr>
        </p:nvSpPr>
        <p:spPr>
          <a:xfrm>
            <a:off x="152400" y="6338047"/>
            <a:ext cx="8229600" cy="381000"/>
          </a:xfrm>
        </p:spPr>
        <p:txBody>
          <a:bodyPr/>
          <a:lstStyle/>
          <a:p>
            <a:r>
              <a:rPr lang="en-IN" dirty="0" smtClean="0"/>
              <a:t>Chapter 7: Improving Web Design with New Page Layouts</a:t>
            </a:r>
            <a:endParaRPr lang="en-US" dirty="0"/>
          </a:p>
        </p:txBody>
      </p:sp>
    </p:spTree>
    <p:extLst>
      <p:ext uri="{BB962C8B-B14F-4D97-AF65-F5344CB8AC3E}">
        <p14:creationId xmlns:p14="http://schemas.microsoft.com/office/powerpoint/2010/main" val="7532704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Overflow property</a:t>
            </a:r>
            <a:r>
              <a:rPr lang="en-US" dirty="0" smtClean="0"/>
              <a:t> – It is used to </a:t>
            </a:r>
            <a:r>
              <a:rPr lang="en-US" dirty="0"/>
              <a:t>specify how </a:t>
            </a:r>
            <a:r>
              <a:rPr lang="en-US" dirty="0" smtClean="0"/>
              <a:t>to </a:t>
            </a:r>
            <a:r>
              <a:rPr lang="en-IN" dirty="0" smtClean="0"/>
              <a:t>manage </a:t>
            </a:r>
            <a:r>
              <a:rPr lang="en-IN" dirty="0"/>
              <a:t>content when it “spills over” into another element</a:t>
            </a:r>
            <a:endParaRPr lang="en-US" dirty="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29</a:t>
            </a:fld>
            <a:endParaRPr lang="en-US"/>
          </a:p>
        </p:txBody>
      </p:sp>
      <p:sp>
        <p:nvSpPr>
          <p:cNvPr id="5" name="Title 4"/>
          <p:cNvSpPr>
            <a:spLocks noGrp="1"/>
          </p:cNvSpPr>
          <p:nvPr>
            <p:ph type="title"/>
          </p:nvPr>
        </p:nvSpPr>
        <p:spPr/>
        <p:txBody>
          <a:bodyPr>
            <a:noAutofit/>
          </a:bodyPr>
          <a:lstStyle/>
          <a:p>
            <a:r>
              <a:rPr lang="en-US" dirty="0"/>
              <a:t>Creating the Nutrition </a:t>
            </a:r>
            <a:r>
              <a:rPr lang="en-US" dirty="0" smtClean="0"/>
              <a:t>Page (continued)</a:t>
            </a:r>
            <a:endParaRPr lang="en-US" dirty="0"/>
          </a:p>
        </p:txBody>
      </p:sp>
    </p:spTree>
    <p:extLst>
      <p:ext uri="{BB962C8B-B14F-4D97-AF65-F5344CB8AC3E}">
        <p14:creationId xmlns:p14="http://schemas.microsoft.com/office/powerpoint/2010/main" val="3929130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Add a banner image to a </a:t>
            </a:r>
            <a:r>
              <a:rPr lang="en-IN" dirty="0" smtClean="0"/>
              <a:t>website</a:t>
            </a:r>
          </a:p>
          <a:p>
            <a:r>
              <a:rPr lang="en-IN" dirty="0"/>
              <a:t>Insert and style a figure </a:t>
            </a:r>
            <a:r>
              <a:rPr lang="en-IN" dirty="0" smtClean="0"/>
              <a:t>element</a:t>
            </a:r>
          </a:p>
          <a:p>
            <a:r>
              <a:rPr lang="en-IN" dirty="0"/>
              <a:t>Insert and style a section </a:t>
            </a:r>
            <a:r>
              <a:rPr lang="en-IN" dirty="0" smtClean="0"/>
              <a:t>element</a:t>
            </a:r>
          </a:p>
          <a:p>
            <a:r>
              <a:rPr lang="en-IN" dirty="0"/>
              <a:t>Insert and style an article </a:t>
            </a:r>
            <a:r>
              <a:rPr lang="en-IN" dirty="0" smtClean="0"/>
              <a:t>element</a:t>
            </a:r>
          </a:p>
          <a:p>
            <a:r>
              <a:rPr lang="en-IN" dirty="0"/>
              <a:t>Insert and style an aside </a:t>
            </a:r>
            <a:r>
              <a:rPr lang="en-IN" dirty="0" smtClean="0"/>
              <a:t>element</a:t>
            </a:r>
          </a:p>
          <a:p>
            <a:r>
              <a:rPr lang="en-US" dirty="0"/>
              <a:t>Create a three-column </a:t>
            </a:r>
            <a:r>
              <a:rPr lang="en-US" dirty="0" smtClean="0"/>
              <a:t>layout</a:t>
            </a:r>
          </a:p>
          <a:p>
            <a:r>
              <a:rPr lang="en-IN" dirty="0"/>
              <a:t>Describe and use the overflow property</a:t>
            </a:r>
            <a:endParaRPr lang="en-US" dirty="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a:t>
            </a:fld>
            <a:endParaRPr lang="en-US"/>
          </a:p>
        </p:txBody>
      </p:sp>
      <p:sp>
        <p:nvSpPr>
          <p:cNvPr id="5" name="Title 4"/>
          <p:cNvSpPr>
            <a:spLocks noGrp="1"/>
          </p:cNvSpPr>
          <p:nvPr>
            <p:ph type="title"/>
          </p:nvPr>
        </p:nvSpPr>
        <p:spPr/>
        <p:txBody>
          <a:bodyPr/>
          <a:lstStyle/>
          <a:p>
            <a:r>
              <a:rPr lang="en-US" dirty="0"/>
              <a:t>Chapter </a:t>
            </a:r>
            <a:r>
              <a:rPr lang="en-US" dirty="0" smtClean="0"/>
              <a:t>Objectives (continued)</a:t>
            </a:r>
            <a:endParaRPr lang="en-US" dirty="0"/>
          </a:p>
        </p:txBody>
      </p:sp>
    </p:spTree>
    <p:extLst>
      <p:ext uri="{BB962C8B-B14F-4D97-AF65-F5344CB8AC3E}">
        <p14:creationId xmlns:p14="http://schemas.microsoft.com/office/powerpoint/2010/main" val="1591480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create a webpage and insert a banner image. The figure consists of five rectangular boxes and a few lines of code.&#10;The first line of the code reads “30 &lt;! - - Nutrition Page Banner - - &gt;”. The first rectangular box labeled “comment added” is positioned at the top of the code. An arrow originating from this code points to “&lt;! - - Nutrition Page Banner - - &gt;” in the first line of the code. The second rectangular box labeled “nutrition.html file” is positioned on the right side of the first rectangular box. An arrow originating from this box points to the code. The third rectangular box labeled “Line 30” is positioned on the left side of the first line of the code. An arrow originating from this box points to “30” in the first line of the code.&#10;The second line of the code reads “31 &lt;div id=“banner” class=“desktop”&gt;”. The third line reads “32 &lt;img src=“images/nutritionBanner.jpg” alt=“nutrition banner image”&gt;”. The fourth rectangular box labeled “img element” is positioned on the right side of the code. An arrow originating from this box points to the third line of the code.&#10;The fourth line of the code reads “33 &lt;/div&gt;”. The fifth rectangular box labeled “div element” is positioned below the third rectangular box. An arrow originating from this box points to the second line to fourth line of the code." title="To Create the Nutrition Page"/>
          <p:cNvPicPr>
            <a:picLocks noGrp="1" noChangeAspect="1"/>
          </p:cNvPicPr>
          <p:nvPr>
            <p:ph idx="1"/>
          </p:nvPr>
        </p:nvPicPr>
        <p:blipFill>
          <a:blip r:embed="rId2"/>
          <a:stretch>
            <a:fillRect/>
          </a:stretch>
        </p:blipFill>
        <p:spPr>
          <a:xfrm>
            <a:off x="166687" y="2470944"/>
            <a:ext cx="8810625" cy="2667000"/>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30</a:t>
            </a:fld>
            <a:endParaRPr lang="en-US"/>
          </a:p>
        </p:txBody>
      </p:sp>
      <p:sp>
        <p:nvSpPr>
          <p:cNvPr id="5" name="Title 4"/>
          <p:cNvSpPr>
            <a:spLocks noGrp="1"/>
          </p:cNvSpPr>
          <p:nvPr>
            <p:ph type="title"/>
          </p:nvPr>
        </p:nvSpPr>
        <p:spPr/>
        <p:txBody>
          <a:bodyPr/>
          <a:lstStyle/>
          <a:p>
            <a:r>
              <a:rPr lang="en-IN" dirty="0"/>
              <a:t>To Create the Nutrition Page</a:t>
            </a:r>
            <a:endParaRPr lang="en-US" dirty="0"/>
          </a:p>
        </p:txBody>
      </p:sp>
    </p:spTree>
    <p:extLst>
      <p:ext uri="{BB962C8B-B14F-4D97-AF65-F5344CB8AC3E}">
        <p14:creationId xmlns:p14="http://schemas.microsoft.com/office/powerpoint/2010/main" val="2863784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add an article element to a webpage. The figure consists of six rectangular boxes and a few lines of code.&#10;The first rectangular box labeled “nutrition.html” is positioned above the code. An arrow originating from this box points to the code. The first line of the code reads “38 &lt;article&gt;”. The second rectangular box labeled “article tag” is positioned on the left side of the first rectangular box. An arrow originating from this box points to “&lt;article&gt;” in the first line of the code. The third rectangular box labeled “Line 38” is positioned on the left side of the code. An arrow originating from this box points to “38” in the first line of the code.&#10;The second line of the code reads “39 &lt;h2&gt;Food for Thought&lt;/h2&gt;”. The fourth rectangular box labeled “h2 element” is positioned on the right side, below the first rectangular box. An arrow originating from this box points to the second line of the code.&#10;The third line of the code reads “40 &lt;img src=“images/nutritional.jpg” alt=“food for thought image” class=“desktop”&gt;”. The fifth rectangular box labeled “img element” is positioned below the third rectangular box. An arrow originating from this box points to the third line of the code.&#10;The fourth line of the code reads “41” followed by few lines of text within “&lt;p&gt;&lt;/p&gt;” tags. The fifth line of the code reads “42” followed by few lines of text within “&lt;p&gt;&lt;/p&gt;” tags. The sixth line of the code reads “43” followed by a few lines of text within “&lt;p&gt;&lt;/p&gt;”. The seventh line of the code reads “44” followed by a few lines of text within “&lt;p&gt;&lt;/p&gt;”. The sixth rectangular box labeled “paragraph elements” is positioned below the fifth rectangular box. An arrow originating from this box points to the fourth line to the seventh line of the code." title="To Add article and aside Elements to the Nutrition Page"/>
          <p:cNvPicPr>
            <a:picLocks noGrp="1" noChangeAspect="1"/>
          </p:cNvPicPr>
          <p:nvPr>
            <p:ph idx="1"/>
          </p:nvPr>
        </p:nvPicPr>
        <p:blipFill>
          <a:blip r:embed="rId2"/>
          <a:stretch>
            <a:fillRect/>
          </a:stretch>
        </p:blipFill>
        <p:spPr>
          <a:xfrm>
            <a:off x="1600200" y="1295400"/>
            <a:ext cx="6023815" cy="4865688"/>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31</a:t>
            </a:fld>
            <a:endParaRPr lang="en-US"/>
          </a:p>
        </p:txBody>
      </p:sp>
      <p:sp>
        <p:nvSpPr>
          <p:cNvPr id="5" name="Title 4"/>
          <p:cNvSpPr>
            <a:spLocks noGrp="1"/>
          </p:cNvSpPr>
          <p:nvPr>
            <p:ph type="title"/>
          </p:nvPr>
        </p:nvSpPr>
        <p:spPr/>
        <p:txBody>
          <a:bodyPr>
            <a:noAutofit/>
          </a:bodyPr>
          <a:lstStyle/>
          <a:p>
            <a:r>
              <a:rPr lang="en-IN" dirty="0"/>
              <a:t>To Add article and aside</a:t>
            </a:r>
            <a:br>
              <a:rPr lang="en-IN" dirty="0"/>
            </a:br>
            <a:r>
              <a:rPr lang="en-IN" dirty="0"/>
              <a:t>Elements to the Nutrition Page</a:t>
            </a:r>
            <a:endParaRPr lang="en-US" dirty="0"/>
          </a:p>
        </p:txBody>
      </p:sp>
    </p:spTree>
    <p:extLst>
      <p:ext uri="{BB962C8B-B14F-4D97-AF65-F5344CB8AC3E}">
        <p14:creationId xmlns:p14="http://schemas.microsoft.com/office/powerpoint/2010/main" val="1489094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add an aside element to a webpage. The figure consists of three rectangular boxes and a few lines of code.&#10;The first line of the code reads “45 &lt;aside&gt;Did you know the average American consumes 3 lbs of sugar each week?&lt;/aside&gt;”. The first rectangular box labeled “aside element” is positioned at the top of the code. An arrow originating from this box points to the first line of the code. The second rectangular box labeled “Line 45” is positioned on the left side of the code. An arrow originating from this box points to “45” in the first line of the code.&#10;The second line of the code reads “46 &lt;/article&gt;”. The third rectangular box labeled “ending article tag” is positioned at the bottom of the code. An arrow originating from this box points to “&lt;/article&gt;” in the second line of the code." title="To Add article and aside Elements to the Nutrition Page"/>
          <p:cNvPicPr>
            <a:picLocks noGrp="1" noChangeAspect="1"/>
          </p:cNvPicPr>
          <p:nvPr>
            <p:ph idx="1"/>
          </p:nvPr>
        </p:nvPicPr>
        <p:blipFill>
          <a:blip r:embed="rId2"/>
          <a:stretch>
            <a:fillRect/>
          </a:stretch>
        </p:blipFill>
        <p:spPr>
          <a:xfrm>
            <a:off x="723900" y="2551906"/>
            <a:ext cx="7696200" cy="2505075"/>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32</a:t>
            </a:fld>
            <a:endParaRPr lang="en-US"/>
          </a:p>
        </p:txBody>
      </p:sp>
      <p:sp>
        <p:nvSpPr>
          <p:cNvPr id="5" name="Title 4"/>
          <p:cNvSpPr>
            <a:spLocks noGrp="1"/>
          </p:cNvSpPr>
          <p:nvPr>
            <p:ph type="title"/>
          </p:nvPr>
        </p:nvSpPr>
        <p:spPr>
          <a:xfrm>
            <a:off x="152400" y="76200"/>
            <a:ext cx="8763000" cy="1219200"/>
          </a:xfrm>
        </p:spPr>
        <p:txBody>
          <a:bodyPr>
            <a:noAutofit/>
          </a:bodyPr>
          <a:lstStyle/>
          <a:p>
            <a:r>
              <a:rPr lang="en-IN" dirty="0"/>
              <a:t>To Add article and </a:t>
            </a:r>
            <a:r>
              <a:rPr lang="en-IN" dirty="0" smtClean="0"/>
              <a:t>aside Elements </a:t>
            </a:r>
            <a:r>
              <a:rPr lang="en-IN" dirty="0"/>
              <a:t>to the Nutrition </a:t>
            </a:r>
            <a:r>
              <a:rPr lang="en-IN" dirty="0" smtClean="0"/>
              <a:t>Page (continued 1)</a:t>
            </a:r>
            <a:endParaRPr lang="en-US" dirty="0"/>
          </a:p>
        </p:txBody>
      </p:sp>
    </p:spTree>
    <p:extLst>
      <p:ext uri="{BB962C8B-B14F-4D97-AF65-F5344CB8AC3E}">
        <p14:creationId xmlns:p14="http://schemas.microsoft.com/office/powerpoint/2010/main" val="103044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shows the webpage with the article and aside elements coded in the previous slides. The figure consists of six rectangular boxes.&#10;The first rectangular box consists of a heading that reads “Food for Thought” positioned at the top-left corner,  inside the box. An image is positioned below the heading. The second rectangular box labeled “img element” is positioned on the right side of the image. An arrow originating from this box points to the image. The third rectangular box labeled “nutrition.html displayed in a browser” is positioned at the top of the first rectangular box. An arrow originating from this box points to the webpage.&#10;A small description is positioned below the image. The fourth rectangular box labeled “article element” is positioned on the left side of the first rectangular box. An arrow originating from this box points to the description. The fifth rectangular box labeled “paragraph elements” is positioned below the fourth rectangular box. An arrow originating from this box points to the four lines of description. The sixth rectangular box labeled “aside element” is positioned at the bottom-center, inside the first rectangular box. An arrow originating from this box points to the description.&#10;A second heading that reads “What to Eat” is positioned below the description. A half portion of an image is positioned below the second heading." title="To Add article and aside Elements to the Nutrition Page"/>
          <p:cNvPicPr>
            <a:picLocks noGrp="1" noChangeAspect="1"/>
          </p:cNvPicPr>
          <p:nvPr>
            <p:ph idx="1"/>
          </p:nvPr>
        </p:nvPicPr>
        <p:blipFill>
          <a:blip r:embed="rId2"/>
          <a:stretch>
            <a:fillRect/>
          </a:stretch>
        </p:blipFill>
        <p:spPr>
          <a:xfrm>
            <a:off x="152400" y="1804540"/>
            <a:ext cx="8839200" cy="3999808"/>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33</a:t>
            </a:fld>
            <a:endParaRPr lang="en-US"/>
          </a:p>
        </p:txBody>
      </p:sp>
      <p:sp>
        <p:nvSpPr>
          <p:cNvPr id="5" name="Title 4"/>
          <p:cNvSpPr>
            <a:spLocks noGrp="1"/>
          </p:cNvSpPr>
          <p:nvPr>
            <p:ph type="title"/>
          </p:nvPr>
        </p:nvSpPr>
        <p:spPr>
          <a:xfrm>
            <a:off x="152400" y="76200"/>
            <a:ext cx="8534400" cy="1219200"/>
          </a:xfrm>
        </p:spPr>
        <p:txBody>
          <a:bodyPr>
            <a:noAutofit/>
          </a:bodyPr>
          <a:lstStyle/>
          <a:p>
            <a:r>
              <a:rPr lang="en-IN" dirty="0"/>
              <a:t>To Add article and aside Elements to the Nutrition Page (continued </a:t>
            </a:r>
            <a:r>
              <a:rPr lang="en-IN" dirty="0" smtClean="0"/>
              <a:t>2)</a:t>
            </a:r>
            <a:endParaRPr lang="en-US" dirty="0"/>
          </a:p>
        </p:txBody>
      </p:sp>
    </p:spTree>
    <p:extLst>
      <p:ext uri="{BB962C8B-B14F-4D97-AF65-F5344CB8AC3E}">
        <p14:creationId xmlns:p14="http://schemas.microsoft.com/office/powerpoint/2010/main" val="363693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style the article element. The figure consists of four rectangular boxes and a few lines of code.&#10;The first line of the code reads “229 /* Style for article element */”. The first rectangular box labeled “comment added” is positioned at the top of the code. An arrow originating from this box points to “/* Style for article element */” in the first line of the code. The second rectangular box labeled “Line 229” is positioned on the left side of the code. An arrow originating from this box points to “229” in the first line of the code.&#10;The second line of the code reads “230 article {”. The third line reads “231 background-color: #C1D9CA;”. The fourth line reads “232 float: left;”. The fifth line reads “233 margin: 0.5%;”. The sixth line reads “234 padding: 0.5%;”. The seventh line reads “235 text-align: center;”. The eighth line reads “236 width: 31%;”. The third rectangular box labeled “style rule for article element” is positioned on the right side of the code. An arrow originating from this box points to the second line to the eighth line of the code.&#10;The ninth line of the code reads “237 }”.&#10;The fourth rectangular box labeled “style.css file” is positioned at the top of the code. An arrow originating from this box points to the code." title="To Create a Three-Column Layout for the Nutrition Page in a Tablet Viewport"/>
          <p:cNvPicPr>
            <a:picLocks noGrp="1" noChangeAspect="1"/>
          </p:cNvPicPr>
          <p:nvPr>
            <p:ph idx="1"/>
          </p:nvPr>
        </p:nvPicPr>
        <p:blipFill>
          <a:blip r:embed="rId2"/>
          <a:stretch>
            <a:fillRect/>
          </a:stretch>
        </p:blipFill>
        <p:spPr>
          <a:xfrm>
            <a:off x="609600" y="2438400"/>
            <a:ext cx="7658100" cy="3743325"/>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34</a:t>
            </a:fld>
            <a:endParaRPr lang="en-US"/>
          </a:p>
        </p:txBody>
      </p:sp>
      <p:sp>
        <p:nvSpPr>
          <p:cNvPr id="5" name="Title 4"/>
          <p:cNvSpPr>
            <a:spLocks noGrp="1"/>
          </p:cNvSpPr>
          <p:nvPr>
            <p:ph type="title"/>
          </p:nvPr>
        </p:nvSpPr>
        <p:spPr>
          <a:xfrm>
            <a:off x="152400" y="152400"/>
            <a:ext cx="8839198" cy="2057400"/>
          </a:xfrm>
        </p:spPr>
        <p:txBody>
          <a:bodyPr>
            <a:noAutofit/>
          </a:bodyPr>
          <a:lstStyle/>
          <a:p>
            <a:r>
              <a:rPr lang="en-IN" dirty="0"/>
              <a:t>To Create a Three-Column Layout </a:t>
            </a:r>
            <a:r>
              <a:rPr lang="en-IN" dirty="0" smtClean="0"/>
              <a:t>for the </a:t>
            </a:r>
            <a:r>
              <a:rPr lang="en-IN" dirty="0"/>
              <a:t>Nutrition Page in a Tablet </a:t>
            </a:r>
            <a:r>
              <a:rPr lang="en-IN" dirty="0" smtClean="0"/>
              <a:t>Viewport</a:t>
            </a:r>
            <a:endParaRPr lang="en-US" dirty="0"/>
          </a:p>
        </p:txBody>
      </p:sp>
    </p:spTree>
    <p:extLst>
      <p:ext uri="{BB962C8B-B14F-4D97-AF65-F5344CB8AC3E}">
        <p14:creationId xmlns:p14="http://schemas.microsoft.com/office/powerpoint/2010/main" val="3229860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shows the browser view for the code in slide 34. The figure consists of four rectangular boxes.&#10;The first rectangular box is vertically positioned at the center of the figure. This box is divided into three sections. The first section consists of a logo that reads “FITNESS CLUB”. Text that reads “Home About Us Classes Nutrition Contact Us” is positioned below the logo. The second rectangular box labeled “nutrition.html displayed in a browser, tablet viewport” is positioned on the left side of the first rectangular box. An arrow originating from this box points to the first rectangular box.&#10;The second section consists of an image. The third rectangular box labeled “main element appears within the banner image” is positioned below the second rectangular box. An arrow originating from this box points to the second section of the first rectangular box.&#10;The third section consists of three images positioned side-by-side. The top portion of the images overlaps with the bottom portion of the second section. The fourth rectangular box labeled “article elements are styled as three columns” is positioned below the third rectangular box. An arrow originating from this box points to the third section." title="To Create a Three-Column Layout for the Nutrition Page in a Tablet Viewport"/>
          <p:cNvPicPr>
            <a:picLocks noGrp="1" noChangeAspect="1"/>
          </p:cNvPicPr>
          <p:nvPr>
            <p:ph idx="1"/>
          </p:nvPr>
        </p:nvPicPr>
        <p:blipFill>
          <a:blip r:embed="rId2"/>
          <a:stretch>
            <a:fillRect/>
          </a:stretch>
        </p:blipFill>
        <p:spPr>
          <a:xfrm>
            <a:off x="1226308" y="2133600"/>
            <a:ext cx="7155691" cy="4103688"/>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35</a:t>
            </a:fld>
            <a:endParaRPr lang="en-US"/>
          </a:p>
        </p:txBody>
      </p:sp>
      <p:sp>
        <p:nvSpPr>
          <p:cNvPr id="5" name="Title 4"/>
          <p:cNvSpPr>
            <a:spLocks noGrp="1"/>
          </p:cNvSpPr>
          <p:nvPr>
            <p:ph type="title"/>
          </p:nvPr>
        </p:nvSpPr>
        <p:spPr>
          <a:xfrm>
            <a:off x="152399" y="0"/>
            <a:ext cx="8686801" cy="1981200"/>
          </a:xfrm>
        </p:spPr>
        <p:txBody>
          <a:bodyPr>
            <a:noAutofit/>
          </a:bodyPr>
          <a:lstStyle/>
          <a:p>
            <a:r>
              <a:rPr lang="en-IN" dirty="0"/>
              <a:t>To Create a Three-Column Layout </a:t>
            </a:r>
            <a:r>
              <a:rPr lang="en-IN" dirty="0" smtClean="0"/>
              <a:t>for the Nutrition </a:t>
            </a:r>
            <a:r>
              <a:rPr lang="en-IN" dirty="0"/>
              <a:t>Page in a Tablet </a:t>
            </a:r>
            <a:r>
              <a:rPr lang="en-IN" dirty="0" smtClean="0"/>
              <a:t>Viewport (continued)</a:t>
            </a:r>
            <a:endParaRPr lang="en-US" dirty="0"/>
          </a:p>
        </p:txBody>
      </p:sp>
    </p:spTree>
    <p:extLst>
      <p:ext uri="{BB962C8B-B14F-4D97-AF65-F5344CB8AC3E}">
        <p14:creationId xmlns:p14="http://schemas.microsoft.com/office/powerpoint/2010/main" val="2455574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smtClean="0"/>
              <a:t>The </a:t>
            </a:r>
            <a:r>
              <a:rPr lang="en-IN" b="1" dirty="0" smtClean="0"/>
              <a:t>main </a:t>
            </a:r>
            <a:r>
              <a:rPr lang="en-IN" dirty="0" smtClean="0"/>
              <a:t>element is not in the correct area in </a:t>
            </a:r>
            <a:r>
              <a:rPr lang="en-US" dirty="0" smtClean="0"/>
              <a:t>Figure 7–83</a:t>
            </a:r>
          </a:p>
          <a:p>
            <a:r>
              <a:rPr lang="en-US" dirty="0"/>
              <a:t>The </a:t>
            </a:r>
            <a:r>
              <a:rPr lang="en-US" sz="2600" dirty="0">
                <a:latin typeface="Courier New" panose="02070309020205020404" pitchFamily="49" charset="0"/>
                <a:cs typeface="Courier New" panose="02070309020205020404" pitchFamily="49" charset="0"/>
              </a:rPr>
              <a:t>float</a:t>
            </a:r>
            <a:r>
              <a:rPr lang="en-US" b="1" dirty="0"/>
              <a:t> </a:t>
            </a:r>
            <a:r>
              <a:rPr lang="en-US" dirty="0"/>
              <a:t>property </a:t>
            </a:r>
            <a:r>
              <a:rPr lang="en-US" dirty="0" smtClean="0"/>
              <a:t>used </a:t>
            </a:r>
            <a:r>
              <a:rPr lang="en-IN" dirty="0" smtClean="0"/>
              <a:t>within </a:t>
            </a:r>
            <a:r>
              <a:rPr lang="en-IN" dirty="0"/>
              <a:t>the article style rule displaces the </a:t>
            </a:r>
            <a:r>
              <a:rPr lang="en-IN" sz="2600" dirty="0">
                <a:latin typeface="Courier New" panose="02070309020205020404" pitchFamily="49" charset="0"/>
                <a:cs typeface="Courier New" panose="02070309020205020404" pitchFamily="49" charset="0"/>
              </a:rPr>
              <a:t>main</a:t>
            </a:r>
            <a:r>
              <a:rPr lang="en-IN" b="1" dirty="0"/>
              <a:t> </a:t>
            </a:r>
            <a:r>
              <a:rPr lang="en-IN" dirty="0"/>
              <a:t>element to the banner image </a:t>
            </a:r>
            <a:r>
              <a:rPr lang="en-IN" dirty="0" smtClean="0"/>
              <a:t>area</a:t>
            </a:r>
          </a:p>
          <a:p>
            <a:r>
              <a:rPr lang="en-IN" dirty="0"/>
              <a:t>To correct this issue, </a:t>
            </a:r>
            <a:r>
              <a:rPr lang="en-IN" dirty="0" smtClean="0"/>
              <a:t>apply </a:t>
            </a:r>
            <a:r>
              <a:rPr lang="en-US" dirty="0" smtClean="0"/>
              <a:t>an </a:t>
            </a:r>
            <a:r>
              <a:rPr lang="en-US" sz="2600" dirty="0" smtClean="0">
                <a:latin typeface="Courier New" panose="02070309020205020404" pitchFamily="49" charset="0"/>
                <a:cs typeface="Courier New" panose="02070309020205020404" pitchFamily="49" charset="0"/>
              </a:rPr>
              <a:t>overflow</a:t>
            </a:r>
            <a:r>
              <a:rPr lang="en-US" b="1" dirty="0" smtClean="0"/>
              <a:t> </a:t>
            </a:r>
            <a:r>
              <a:rPr lang="en-IN" dirty="0" smtClean="0"/>
              <a:t>property </a:t>
            </a:r>
            <a:r>
              <a:rPr lang="en-IN" dirty="0"/>
              <a:t>with a value of </a:t>
            </a:r>
            <a:r>
              <a:rPr lang="en-IN" sz="2600" dirty="0">
                <a:latin typeface="Courier New" panose="02070309020205020404" pitchFamily="49" charset="0"/>
                <a:cs typeface="Courier New" panose="02070309020205020404" pitchFamily="49" charset="0"/>
              </a:rPr>
              <a:t>auto</a:t>
            </a:r>
            <a:r>
              <a:rPr lang="en-IN" b="1" dirty="0"/>
              <a:t> </a:t>
            </a:r>
            <a:r>
              <a:rPr lang="en-IN" dirty="0"/>
              <a:t>to the </a:t>
            </a:r>
            <a:r>
              <a:rPr lang="en-IN" sz="2600" dirty="0">
                <a:latin typeface="Courier New" panose="02070309020205020404" pitchFamily="49" charset="0"/>
                <a:cs typeface="Courier New" panose="02070309020205020404" pitchFamily="49" charset="0"/>
              </a:rPr>
              <a:t>main</a:t>
            </a:r>
            <a:r>
              <a:rPr lang="en-IN" b="1" dirty="0"/>
              <a:t> </a:t>
            </a:r>
            <a:r>
              <a:rPr lang="en-IN" dirty="0"/>
              <a:t>style rule contained within the tablet </a:t>
            </a:r>
            <a:r>
              <a:rPr lang="en-IN" dirty="0" smtClean="0"/>
              <a:t>media </a:t>
            </a:r>
            <a:r>
              <a:rPr lang="en-US" dirty="0" smtClean="0"/>
              <a:t>query</a:t>
            </a:r>
          </a:p>
          <a:p>
            <a:pPr lvl="1"/>
            <a:r>
              <a:rPr lang="en-US" dirty="0" smtClean="0"/>
              <a:t>Use </a:t>
            </a:r>
            <a:r>
              <a:rPr lang="en-US" sz="2600" dirty="0" smtClean="0">
                <a:latin typeface="Courier New" panose="02070309020205020404" pitchFamily="49" charset="0"/>
                <a:cs typeface="Courier New" panose="02070309020205020404" pitchFamily="49" charset="0"/>
              </a:rPr>
              <a:t>overflow</a:t>
            </a:r>
            <a:r>
              <a:rPr lang="en-US" sz="2600" dirty="0">
                <a:latin typeface="Courier New" panose="02070309020205020404" pitchFamily="49" charset="0"/>
                <a:cs typeface="Courier New" panose="02070309020205020404" pitchFamily="49" charset="0"/>
              </a:rPr>
              <a:t>: auto</a:t>
            </a:r>
            <a:r>
              <a:rPr lang="en-US" sz="2600" dirty="0" smtClean="0">
                <a:latin typeface="Courier New" panose="02070309020205020404" pitchFamily="49" charset="0"/>
                <a:cs typeface="Courier New" panose="02070309020205020404" pitchFamily="49" charset="0"/>
              </a:rPr>
              <a:t>; </a:t>
            </a:r>
            <a:r>
              <a:rPr lang="en-IN" dirty="0" smtClean="0"/>
              <a:t>to </a:t>
            </a:r>
            <a:r>
              <a:rPr lang="en-IN" dirty="0"/>
              <a:t>add a property and value</a:t>
            </a:r>
            <a:endParaRPr lang="en-US" dirty="0" smtClean="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36</a:t>
            </a:fld>
            <a:endParaRPr lang="en-US"/>
          </a:p>
        </p:txBody>
      </p:sp>
      <p:sp>
        <p:nvSpPr>
          <p:cNvPr id="5" name="Title 4"/>
          <p:cNvSpPr>
            <a:spLocks noGrp="1"/>
          </p:cNvSpPr>
          <p:nvPr>
            <p:ph type="title"/>
          </p:nvPr>
        </p:nvSpPr>
        <p:spPr>
          <a:xfrm>
            <a:off x="152400" y="76200"/>
            <a:ext cx="8534400" cy="1219200"/>
          </a:xfrm>
        </p:spPr>
        <p:txBody>
          <a:bodyPr>
            <a:noAutofit/>
          </a:bodyPr>
          <a:lstStyle/>
          <a:p>
            <a:r>
              <a:rPr lang="en-IN" dirty="0"/>
              <a:t>To Apply the Overflow Property</a:t>
            </a:r>
            <a:br>
              <a:rPr lang="en-IN" dirty="0"/>
            </a:br>
            <a:r>
              <a:rPr lang="en-IN" dirty="0"/>
              <a:t>to the main Element Style Rule</a:t>
            </a:r>
            <a:endParaRPr lang="en-US" dirty="0"/>
          </a:p>
        </p:txBody>
      </p:sp>
    </p:spTree>
    <p:extLst>
      <p:ext uri="{BB962C8B-B14F-4D97-AF65-F5344CB8AC3E}">
        <p14:creationId xmlns:p14="http://schemas.microsoft.com/office/powerpoint/2010/main" val="1314837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shows the browser view of the webpage in slide 35 after applying the overflow property. The figure consists of two rectangular boxes and four images.&#10;The first rectangular box consists of half an image, which is the banner image, at the top of the box. Three images are positioned side-by-side below the first image. These three images fit correctly within a border in the first rectangular box. The second rectangular box labeled “main element appears below banner image” is positioned on the left side of the first rectangular box. An arrow originating from this box points to the second image below the first image." title="To Apply the Overflow Property to the main Element Style Rule"/>
          <p:cNvPicPr>
            <a:picLocks noGrp="1" noChangeAspect="1"/>
          </p:cNvPicPr>
          <p:nvPr>
            <p:ph idx="1"/>
          </p:nvPr>
        </p:nvPicPr>
        <p:blipFill>
          <a:blip r:embed="rId2"/>
          <a:stretch>
            <a:fillRect/>
          </a:stretch>
        </p:blipFill>
        <p:spPr>
          <a:xfrm>
            <a:off x="190500" y="1870869"/>
            <a:ext cx="8763000" cy="3867150"/>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37</a:t>
            </a:fld>
            <a:endParaRPr lang="en-US"/>
          </a:p>
        </p:txBody>
      </p:sp>
      <p:sp>
        <p:nvSpPr>
          <p:cNvPr id="5" name="Title 4"/>
          <p:cNvSpPr>
            <a:spLocks noGrp="1"/>
          </p:cNvSpPr>
          <p:nvPr>
            <p:ph type="title"/>
          </p:nvPr>
        </p:nvSpPr>
        <p:spPr>
          <a:xfrm>
            <a:off x="112059" y="76200"/>
            <a:ext cx="8991600" cy="1219200"/>
          </a:xfrm>
        </p:spPr>
        <p:txBody>
          <a:bodyPr>
            <a:noAutofit/>
          </a:bodyPr>
          <a:lstStyle/>
          <a:p>
            <a:r>
              <a:rPr lang="en-IN" dirty="0"/>
              <a:t>To</a:t>
            </a:r>
            <a:r>
              <a:rPr lang="en-IN" sz="2800" dirty="0"/>
              <a:t> </a:t>
            </a:r>
            <a:r>
              <a:rPr lang="en-IN" dirty="0"/>
              <a:t>Apply</a:t>
            </a:r>
            <a:r>
              <a:rPr lang="en-IN" sz="2800" dirty="0"/>
              <a:t> </a:t>
            </a:r>
            <a:r>
              <a:rPr lang="en-IN" dirty="0"/>
              <a:t>the</a:t>
            </a:r>
            <a:r>
              <a:rPr lang="en-IN" sz="2800" dirty="0"/>
              <a:t> </a:t>
            </a:r>
            <a:r>
              <a:rPr lang="en-IN" dirty="0"/>
              <a:t>Overflow</a:t>
            </a:r>
            <a:r>
              <a:rPr lang="en-IN" sz="2800" dirty="0"/>
              <a:t> </a:t>
            </a:r>
            <a:r>
              <a:rPr lang="en-IN" dirty="0" smtClean="0"/>
              <a:t>Property</a:t>
            </a:r>
            <a:r>
              <a:rPr lang="en-IN" sz="2800" dirty="0" smtClean="0"/>
              <a:t> </a:t>
            </a:r>
            <a:r>
              <a:rPr lang="en-IN" dirty="0" smtClean="0"/>
              <a:t>to</a:t>
            </a:r>
            <a:r>
              <a:rPr lang="en-IN" sz="2800" dirty="0" smtClean="0"/>
              <a:t> </a:t>
            </a:r>
            <a:r>
              <a:rPr lang="en-IN" dirty="0" smtClean="0"/>
              <a:t>the </a:t>
            </a:r>
            <a:r>
              <a:rPr lang="en-IN" dirty="0"/>
              <a:t>main</a:t>
            </a:r>
            <a:r>
              <a:rPr lang="en-IN" sz="2800" dirty="0"/>
              <a:t> </a:t>
            </a:r>
            <a:r>
              <a:rPr lang="en-IN" dirty="0"/>
              <a:t>Element</a:t>
            </a:r>
            <a:r>
              <a:rPr lang="en-IN" sz="2800" dirty="0"/>
              <a:t> </a:t>
            </a:r>
            <a:r>
              <a:rPr lang="en-IN" dirty="0"/>
              <a:t>Style</a:t>
            </a:r>
            <a:r>
              <a:rPr lang="en-IN" sz="2800" dirty="0"/>
              <a:t> </a:t>
            </a:r>
            <a:r>
              <a:rPr lang="en-IN" dirty="0" smtClean="0"/>
              <a:t>Rule</a:t>
            </a:r>
            <a:r>
              <a:rPr lang="en-IN" sz="2800" dirty="0" smtClean="0"/>
              <a:t> </a:t>
            </a:r>
            <a:r>
              <a:rPr lang="en-IN" dirty="0" smtClean="0"/>
              <a:t>(continued)</a:t>
            </a:r>
            <a:endParaRPr lang="en-US" dirty="0"/>
          </a:p>
        </p:txBody>
      </p:sp>
    </p:spTree>
    <p:extLst>
      <p:ext uri="{BB962C8B-B14F-4D97-AF65-F5344CB8AC3E}">
        <p14:creationId xmlns:p14="http://schemas.microsoft.com/office/powerpoint/2010/main" val="19759929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style the article element in a webpage. The figure consists of three rectangular boxes and a few lines of code.&#10;The first line of the code reads “240 /* Style for image element contained within the main article element */”. The first rectangular box labeled “comment added” is positioned at the top of the code. An arrow originating from this box points to the first line of the code. The second rectangular box labeled “Line 240” is positioned on the left side of the code. An arrow originating from this box points to “240” in the first line of the code.&#10;The second line of the code reads “241 main article img {”. The third line of the code reads “242 border: solid 0.1em #1D1D1C;”. The fourth line reads “243 margin-left: auto;”. The fifth line reads “244 margin-right: auto;”. The sixth line reads “245 }”. The third rectangular box that reads “style rule for main article img element” is positioned on the right side of the code. An arrow originating from this box points to the second line to the sixth line of the code." title="To Style the article Element"/>
          <p:cNvPicPr>
            <a:picLocks noGrp="1" noChangeAspect="1"/>
          </p:cNvPicPr>
          <p:nvPr>
            <p:ph idx="1"/>
          </p:nvPr>
        </p:nvPicPr>
        <p:blipFill>
          <a:blip r:embed="rId2"/>
          <a:stretch>
            <a:fillRect/>
          </a:stretch>
        </p:blipFill>
        <p:spPr>
          <a:xfrm>
            <a:off x="781050" y="2165350"/>
            <a:ext cx="7524750" cy="3305175"/>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38</a:t>
            </a:fld>
            <a:endParaRPr lang="en-US"/>
          </a:p>
        </p:txBody>
      </p:sp>
      <p:sp>
        <p:nvSpPr>
          <p:cNvPr id="5" name="Title 4"/>
          <p:cNvSpPr>
            <a:spLocks noGrp="1"/>
          </p:cNvSpPr>
          <p:nvPr>
            <p:ph type="title"/>
          </p:nvPr>
        </p:nvSpPr>
        <p:spPr/>
        <p:txBody>
          <a:bodyPr>
            <a:noAutofit/>
          </a:bodyPr>
          <a:lstStyle/>
          <a:p>
            <a:r>
              <a:rPr lang="en-IN" dirty="0"/>
              <a:t>To Style the article Element</a:t>
            </a:r>
            <a:br>
              <a:rPr lang="en-IN" dirty="0"/>
            </a:br>
            <a:r>
              <a:rPr lang="en-US" dirty="0"/>
              <a:t>for the Nutrition Page</a:t>
            </a:r>
          </a:p>
        </p:txBody>
      </p:sp>
    </p:spTree>
    <p:extLst>
      <p:ext uri="{BB962C8B-B14F-4D97-AF65-F5344CB8AC3E}">
        <p14:creationId xmlns:p14="http://schemas.microsoft.com/office/powerpoint/2010/main" val="21113961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figure explains a code to style the aside element in a webpage. The figure consists of three rectangular boxes and a few lines of code.&#10;The first line of the code reads “260 /* Style for aside element */”. The first rectangular box labeled “comment added” is positioned at the top of the code. An arrow originating from this box points to the first line of the code. The second rectangular box labeled “Line 260” is positioned on the left side of the code. An arrow originating from this box points to “260” in the first line of the code.&#10;The second line of the code reads “261 aside {”. The third line reads “262 background-color: #FFFFFF;”. The fourth line reads “263 border-radius: 0 5em 5em 5em;”. The fifth line reads “264 box-shadow: 1em 1em 1em #4C4F4D;”. The sixth line reads “265 padding: 1.5em;”. The seventh line reads “266 margin: 1em;”. The eighth line reads “267 }”. The third rectangular box labeled “style rule for aside element in table viewport” is positioned on the right side of the code. An arrow originating from this box points to the second line to the eighth line of the code." title="To Style the aside Element"/>
          <p:cNvPicPr>
            <a:picLocks noGrp="1" noChangeAspect="1"/>
          </p:cNvPicPr>
          <p:nvPr>
            <p:ph idx="1"/>
          </p:nvPr>
        </p:nvPicPr>
        <p:blipFill>
          <a:blip r:embed="rId2"/>
          <a:stretch>
            <a:fillRect/>
          </a:stretch>
        </p:blipFill>
        <p:spPr>
          <a:xfrm>
            <a:off x="804862" y="2080419"/>
            <a:ext cx="7534275" cy="3448050"/>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39</a:t>
            </a:fld>
            <a:endParaRPr lang="en-US"/>
          </a:p>
        </p:txBody>
      </p:sp>
      <p:sp>
        <p:nvSpPr>
          <p:cNvPr id="5" name="Title 4"/>
          <p:cNvSpPr>
            <a:spLocks noGrp="1"/>
          </p:cNvSpPr>
          <p:nvPr>
            <p:ph type="title"/>
          </p:nvPr>
        </p:nvSpPr>
        <p:spPr/>
        <p:txBody>
          <a:bodyPr>
            <a:noAutofit/>
          </a:bodyPr>
          <a:lstStyle/>
          <a:p>
            <a:r>
              <a:rPr lang="en-IN" dirty="0"/>
              <a:t>To Style the aside </a:t>
            </a:r>
            <a:r>
              <a:rPr lang="en-IN" dirty="0" smtClean="0"/>
              <a:t>Element</a:t>
            </a:r>
            <a:br>
              <a:rPr lang="en-IN" dirty="0" smtClean="0"/>
            </a:br>
            <a:r>
              <a:rPr lang="en-US" dirty="0" smtClean="0"/>
              <a:t>for </a:t>
            </a:r>
            <a:r>
              <a:rPr lang="en-US" dirty="0"/>
              <a:t>the Nutrition </a:t>
            </a:r>
            <a:r>
              <a:rPr lang="en-US" dirty="0" smtClean="0"/>
              <a:t>Page</a:t>
            </a:r>
            <a:endParaRPr lang="en-US" dirty="0"/>
          </a:p>
        </p:txBody>
      </p:sp>
    </p:spTree>
    <p:extLst>
      <p:ext uri="{BB962C8B-B14F-4D97-AF65-F5344CB8AC3E}">
        <p14:creationId xmlns:p14="http://schemas.microsoft.com/office/powerpoint/2010/main" val="882593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is table provides data about the HTML5 semantic elements. It has 2 columns and 9 rows. The header of column 1 reads “Element” and the header of column 2 reads “Description”.&#10;In row 2, column 1 reads “&lt;article&gt; … &lt;/article&gt;” and column 2 reads “Indicates the start and end of an article area of a webpage. Contains content such as forum or blog posts.”&#10;In row 3, column 1 reads “&lt;aside&gt; … &lt;/aside&gt;” and column 2 reads “Indicates the start and end of an aside area of a webpage. Contains information about nearby content and is typically displayed as a sidebar.”&#10;In row 4, column 1 reads “&lt;details&gt; … &lt;/details&gt;” and column 2 reads “Indicates the start and end of a details area of a webpage. Contains additional information that the user can display or hide. Note that this element is not supported by all major browsers at the time of this publication.”&#10;In row 5, column 1 reads “&lt;figure&gt; … &lt;/figure&gt;” and column 2 reads “Indicates the start and end of a figure area of a webpage. Contains pictures and images.”&#10;In row 6, column 1 reads “&lt;figcaption&gt; … &lt;/figcaption&gt;” and column 2 reads “Indicates the start and end of a figure caption area of a webpage. Defines a caption for a figure element.”&#10;In row 7, column 1 reads “&lt;section&gt; … &lt;/section&gt;” and column 2 reads “Indicates the start and end of a section area of a webpage. Contains a specific grouping of content on a webpage.”&#10;In row 8, column 1 reads “&lt;summary&gt; … &lt;/summary&gt;” and column 2 reads “Indicates the start and end of a summary area of a webpage. Contains a visible heading for the details element on a webpage. Note that this element is not supported by all major browsers at the time of this publication.”&#10;In row 9, column 1 reads “&lt;time&gt; … &lt;/time&gt;” and column 2 reads “Indicates the start and end of a time area of a webpage. Contains a date/time on a webpage.”" title="HTML5 semantic elements"/>
          <p:cNvPicPr>
            <a:picLocks noGrp="1" noChangeAspect="1"/>
          </p:cNvPicPr>
          <p:nvPr>
            <p:ph idx="1"/>
          </p:nvPr>
        </p:nvPicPr>
        <p:blipFill>
          <a:blip r:embed="rId2"/>
          <a:stretch>
            <a:fillRect/>
          </a:stretch>
        </p:blipFill>
        <p:spPr>
          <a:xfrm>
            <a:off x="1363573" y="1371600"/>
            <a:ext cx="6416854" cy="4865688"/>
          </a:xfrm>
          <a:prstGeom prst="rect">
            <a:avLst/>
          </a:prstGeom>
        </p:spPr>
      </p:pic>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4</a:t>
            </a:fld>
            <a:endParaRPr lang="en-US"/>
          </a:p>
        </p:txBody>
      </p:sp>
      <p:sp>
        <p:nvSpPr>
          <p:cNvPr id="5" name="Title 4"/>
          <p:cNvSpPr>
            <a:spLocks noGrp="1"/>
          </p:cNvSpPr>
          <p:nvPr>
            <p:ph type="title"/>
          </p:nvPr>
        </p:nvSpPr>
        <p:spPr/>
        <p:txBody>
          <a:bodyPr/>
          <a:lstStyle/>
          <a:p>
            <a:r>
              <a:rPr lang="en-US" dirty="0"/>
              <a:t>Using HTML5 Semantic Elements</a:t>
            </a:r>
          </a:p>
        </p:txBody>
      </p:sp>
    </p:spTree>
    <p:extLst>
      <p:ext uri="{BB962C8B-B14F-4D97-AF65-F5344CB8AC3E}">
        <p14:creationId xmlns:p14="http://schemas.microsoft.com/office/powerpoint/2010/main" val="22368582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40</a:t>
            </a:fld>
            <a:endParaRPr lang="en-US"/>
          </a:p>
        </p:txBody>
      </p:sp>
      <p:sp>
        <p:nvSpPr>
          <p:cNvPr id="5" name="Title 4"/>
          <p:cNvSpPr>
            <a:spLocks noGrp="1"/>
          </p:cNvSpPr>
          <p:nvPr>
            <p:ph type="title"/>
          </p:nvPr>
        </p:nvSpPr>
        <p:spPr>
          <a:xfrm>
            <a:off x="152399" y="76200"/>
            <a:ext cx="8381999" cy="1219200"/>
          </a:xfrm>
        </p:spPr>
        <p:txBody>
          <a:bodyPr>
            <a:noAutofit/>
          </a:bodyPr>
          <a:lstStyle/>
          <a:p>
            <a:r>
              <a:rPr lang="en-IN" dirty="0"/>
              <a:t>To Style the aside Element</a:t>
            </a:r>
            <a:br>
              <a:rPr lang="en-IN" dirty="0"/>
            </a:br>
            <a:r>
              <a:rPr lang="en-US" dirty="0"/>
              <a:t>for the Nutrition </a:t>
            </a:r>
            <a:r>
              <a:rPr lang="en-US" dirty="0" smtClean="0"/>
              <a:t>Page (continued)</a:t>
            </a:r>
            <a:endParaRPr lang="en-US" dirty="0"/>
          </a:p>
        </p:txBody>
      </p:sp>
      <p:pic>
        <p:nvPicPr>
          <p:cNvPr id="8" name="Content Placeholder 7" descr="This figure shows the browser view of the code in slide 39. The figure consists of two rectangular boxes.&#10;The first rectangular box is divided into three columnar sections and a horizontal section. The first columnar section has three paragraphs followed by a rectangular box with three rounded corners positioned at the bottom. This box reads a question.&#10;The second columnar section is positioned on the right side of the first columnar section. This section consists of a bulleted point followed by three paragraphs positioned below the point. A rectangular box with three rounded corners is positioned below the third paragraph. This box reads a question.&#10;The third columnar section is positioned on the right side of the second columnar section. This section consists of four bulleted lists followed by a paragraph that reads “Instructions:” at the beginning. A rectangular box with three rounded corners is positioned below the paragraph. This box reads a question.&#10;The horizontal section is a copyright message positioned at the bottom of the first rectangular box.&#10;The second rectangular box labeled “aside elements are formatted” is positioned on the left side of the first rectangular box. An arrow originating from this box points to the first columnar section." title="To Style the aside Element"/>
          <p:cNvPicPr>
            <a:picLocks noGrp="1" noChangeAspect="1"/>
          </p:cNvPicPr>
          <p:nvPr>
            <p:ph idx="1"/>
          </p:nvPr>
        </p:nvPicPr>
        <p:blipFill>
          <a:blip r:embed="rId2"/>
          <a:stretch>
            <a:fillRect/>
          </a:stretch>
        </p:blipFill>
        <p:spPr>
          <a:xfrm>
            <a:off x="1166812" y="1570831"/>
            <a:ext cx="6810375" cy="4467225"/>
          </a:xfrm>
          <a:prstGeom prst="rect">
            <a:avLst/>
          </a:prstGeom>
        </p:spPr>
      </p:pic>
    </p:spTree>
    <p:extLst>
      <p:ext uri="{BB962C8B-B14F-4D97-AF65-F5344CB8AC3E}">
        <p14:creationId xmlns:p14="http://schemas.microsoft.com/office/powerpoint/2010/main" val="3265916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endParaRPr lang="en-US" dirty="0" smtClean="0"/>
          </a:p>
          <a:p>
            <a:r>
              <a:rPr lang="en-US" dirty="0" smtClean="0"/>
              <a:t>Chapter 7 Complete</a:t>
            </a:r>
          </a:p>
        </p:txBody>
      </p:sp>
      <p:sp>
        <p:nvSpPr>
          <p:cNvPr id="8" name="Rectangle 2"/>
          <p:cNvSpPr>
            <a:spLocks noGrp="1" noChangeArrowheads="1"/>
          </p:cNvSpPr>
          <p:nvPr>
            <p:ph type="ctrTitle"/>
          </p:nvPr>
        </p:nvSpPr>
        <p:spPr>
          <a:xfrm>
            <a:off x="457200" y="914400"/>
            <a:ext cx="4800600" cy="2286000"/>
          </a:xfrm>
        </p:spPr>
        <p:txBody>
          <a:bodyPr>
            <a:normAutofit fontScale="90000"/>
          </a:bodyPr>
          <a:lstStyle/>
          <a:p>
            <a:r>
              <a:rPr lang="en-US" dirty="0" smtClean="0">
                <a:solidFill>
                  <a:srgbClr val="1F497D"/>
                </a:solidFill>
                <a:cs typeface="Arial" pitchFamily="34" charset="0"/>
              </a:rPr>
              <a:t>HTML5 </a:t>
            </a:r>
            <a:r>
              <a:rPr lang="en-US" dirty="0">
                <a:solidFill>
                  <a:srgbClr val="1F497D"/>
                </a:solidFill>
                <a:cs typeface="Arial" pitchFamily="34" charset="0"/>
              </a:rPr>
              <a:t>&amp; CSS3</a:t>
            </a:r>
            <a:br>
              <a:rPr lang="en-US" dirty="0">
                <a:solidFill>
                  <a:srgbClr val="1F497D"/>
                </a:solidFill>
                <a:cs typeface="Arial" pitchFamily="34" charset="0"/>
              </a:rPr>
            </a:br>
            <a:r>
              <a:rPr lang="en-US" sz="4900" dirty="0">
                <a:solidFill>
                  <a:srgbClr val="1F497D"/>
                </a:solidFill>
                <a:cs typeface="Arial" pitchFamily="34" charset="0"/>
              </a:rPr>
              <a:t>8</a:t>
            </a:r>
            <a:r>
              <a:rPr lang="en-US" sz="4900" baseline="30000" dirty="0">
                <a:solidFill>
                  <a:srgbClr val="1F497D"/>
                </a:solidFill>
                <a:cs typeface="Arial" pitchFamily="34" charset="0"/>
              </a:rPr>
              <a:t>th</a:t>
            </a:r>
            <a:r>
              <a:rPr lang="en-US" sz="4900" dirty="0">
                <a:solidFill>
                  <a:srgbClr val="1F497D"/>
                </a:solidFill>
                <a:cs typeface="Arial" pitchFamily="34" charset="0"/>
              </a:rPr>
              <a:t> Edition</a:t>
            </a:r>
            <a:endParaRPr lang="en-US" sz="4900" dirty="0" smtClean="0"/>
          </a:p>
        </p:txBody>
      </p:sp>
    </p:spTree>
    <p:extLst>
      <p:ext uri="{BB962C8B-B14F-4D97-AF65-F5344CB8AC3E}">
        <p14:creationId xmlns:p14="http://schemas.microsoft.com/office/powerpoint/2010/main" val="1054694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The </a:t>
            </a:r>
            <a:r>
              <a:rPr lang="en-US" b="1" dirty="0"/>
              <a:t>a</a:t>
            </a:r>
            <a:r>
              <a:rPr lang="en-US" b="1" dirty="0" smtClean="0"/>
              <a:t>rticle element</a:t>
            </a:r>
            <a:r>
              <a:rPr lang="en-US" dirty="0" smtClean="0"/>
              <a:t>,</a:t>
            </a:r>
            <a:r>
              <a:rPr lang="en-IN" dirty="0"/>
              <a:t> as described by the W3C</a:t>
            </a:r>
            <a:r>
              <a:rPr lang="en-IN" dirty="0" smtClean="0"/>
              <a:t>, is</a:t>
            </a:r>
          </a:p>
          <a:p>
            <a:pPr lvl="1"/>
            <a:r>
              <a:rPr lang="en-US" dirty="0" smtClean="0"/>
              <a:t>a complete, self-contained </a:t>
            </a:r>
            <a:r>
              <a:rPr lang="fr-FR" dirty="0" smtClean="0"/>
              <a:t>composition in a document, page, application, or site</a:t>
            </a:r>
          </a:p>
          <a:p>
            <a:pPr lvl="1"/>
            <a:r>
              <a:rPr lang="en-IN" dirty="0" smtClean="0"/>
              <a:t>independently </a:t>
            </a:r>
            <a:r>
              <a:rPr lang="en-IN" dirty="0"/>
              <a:t>distributable or reusable, e.g. in </a:t>
            </a:r>
            <a:r>
              <a:rPr lang="en-IN" dirty="0" smtClean="0"/>
              <a:t>syndication</a:t>
            </a:r>
          </a:p>
          <a:p>
            <a:r>
              <a:rPr lang="en-IN" dirty="0" smtClean="0"/>
              <a:t>The start and end tags of article elements are </a:t>
            </a:r>
            <a:r>
              <a:rPr lang="en-US" dirty="0"/>
              <a:t>&lt;article</a:t>
            </a:r>
            <a:r>
              <a:rPr lang="en-US" dirty="0" smtClean="0"/>
              <a:t>&gt; and &lt;/article&gt;</a:t>
            </a:r>
          </a:p>
          <a:p>
            <a:r>
              <a:rPr lang="en-US" dirty="0"/>
              <a:t>Content </a:t>
            </a:r>
            <a:r>
              <a:rPr lang="en-US" dirty="0" smtClean="0"/>
              <a:t>placed </a:t>
            </a:r>
            <a:r>
              <a:rPr lang="en-IN" dirty="0" smtClean="0"/>
              <a:t>between these </a:t>
            </a:r>
            <a:r>
              <a:rPr lang="en-IN" dirty="0"/>
              <a:t>tags will appear on a webpage as part of the </a:t>
            </a:r>
            <a:r>
              <a:rPr lang="en-IN" sz="2600" dirty="0">
                <a:latin typeface="Courier New" panose="02070309020205020404" pitchFamily="49" charset="0"/>
                <a:cs typeface="Courier New" panose="02070309020205020404" pitchFamily="49" charset="0"/>
              </a:rPr>
              <a:t>article</a:t>
            </a:r>
            <a:r>
              <a:rPr lang="en-IN" b="1" dirty="0"/>
              <a:t> </a:t>
            </a:r>
            <a:r>
              <a:rPr lang="en-IN" dirty="0"/>
              <a:t>element</a:t>
            </a:r>
            <a:endParaRPr lang="en-US" dirty="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5</a:t>
            </a:fld>
            <a:endParaRPr lang="en-US"/>
          </a:p>
        </p:txBody>
      </p:sp>
      <p:sp>
        <p:nvSpPr>
          <p:cNvPr id="5" name="Title 4"/>
          <p:cNvSpPr>
            <a:spLocks noGrp="1"/>
          </p:cNvSpPr>
          <p:nvPr>
            <p:ph type="title"/>
          </p:nvPr>
        </p:nvSpPr>
        <p:spPr/>
        <p:txBody>
          <a:bodyPr/>
          <a:lstStyle/>
          <a:p>
            <a:r>
              <a:rPr lang="en-US" dirty="0"/>
              <a:t>Article Element</a:t>
            </a:r>
          </a:p>
        </p:txBody>
      </p:sp>
    </p:spTree>
    <p:extLst>
      <p:ext uri="{BB962C8B-B14F-4D97-AF65-F5344CB8AC3E}">
        <p14:creationId xmlns:p14="http://schemas.microsoft.com/office/powerpoint/2010/main" val="1183258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Articles may be nested within other HTML elements, such as the </a:t>
            </a:r>
            <a:r>
              <a:rPr lang="en-IN" sz="2600" dirty="0">
                <a:latin typeface="Courier New" panose="02070309020205020404" pitchFamily="49" charset="0"/>
                <a:cs typeface="Courier New" panose="02070309020205020404" pitchFamily="49" charset="0"/>
              </a:rPr>
              <a:t>main</a:t>
            </a:r>
            <a:r>
              <a:rPr lang="en-IN" b="1" dirty="0"/>
              <a:t> </a:t>
            </a:r>
            <a:r>
              <a:rPr lang="en-IN" dirty="0"/>
              <a:t>element</a:t>
            </a:r>
            <a:r>
              <a:rPr lang="en-IN" dirty="0" smtClean="0"/>
              <a:t>, the </a:t>
            </a:r>
            <a:r>
              <a:rPr lang="en-IN" sz="2600" dirty="0">
                <a:latin typeface="Courier New" panose="02070309020205020404" pitchFamily="49" charset="0"/>
                <a:cs typeface="Courier New" panose="02070309020205020404" pitchFamily="49" charset="0"/>
              </a:rPr>
              <a:t>section</a:t>
            </a:r>
            <a:r>
              <a:rPr lang="en-IN" b="1" dirty="0"/>
              <a:t> </a:t>
            </a:r>
            <a:r>
              <a:rPr lang="en-IN" dirty="0"/>
              <a:t>element</a:t>
            </a:r>
            <a:r>
              <a:rPr lang="en-IN" dirty="0" smtClean="0"/>
              <a:t>, </a:t>
            </a:r>
            <a:r>
              <a:rPr lang="en-IN" dirty="0"/>
              <a:t>or other </a:t>
            </a:r>
            <a:r>
              <a:rPr lang="en-IN" sz="2600" dirty="0">
                <a:latin typeface="Courier New" panose="02070309020205020404" pitchFamily="49" charset="0"/>
                <a:cs typeface="Courier New" panose="02070309020205020404" pitchFamily="49" charset="0"/>
              </a:rPr>
              <a:t>article</a:t>
            </a:r>
            <a:r>
              <a:rPr lang="en-IN" b="1" dirty="0"/>
              <a:t> </a:t>
            </a:r>
            <a:r>
              <a:rPr lang="en-IN" dirty="0" smtClean="0"/>
              <a:t>elements</a:t>
            </a:r>
          </a:p>
          <a:p>
            <a:r>
              <a:rPr lang="en-US" dirty="0"/>
              <a:t>Articles are commonly </a:t>
            </a:r>
            <a:r>
              <a:rPr lang="en-US" dirty="0" smtClean="0"/>
              <a:t>used </a:t>
            </a:r>
            <a:r>
              <a:rPr lang="en-IN" dirty="0" smtClean="0"/>
              <a:t>to </a:t>
            </a:r>
            <a:r>
              <a:rPr lang="en-IN" dirty="0"/>
              <a:t>contain news articles, blog and forum posts, or comments</a:t>
            </a:r>
            <a:endParaRPr lang="en-US" dirty="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6</a:t>
            </a:fld>
            <a:endParaRPr lang="en-US"/>
          </a:p>
        </p:txBody>
      </p:sp>
      <p:sp>
        <p:nvSpPr>
          <p:cNvPr id="5" name="Title 4"/>
          <p:cNvSpPr>
            <a:spLocks noGrp="1"/>
          </p:cNvSpPr>
          <p:nvPr>
            <p:ph type="title"/>
          </p:nvPr>
        </p:nvSpPr>
        <p:spPr/>
        <p:txBody>
          <a:bodyPr/>
          <a:lstStyle/>
          <a:p>
            <a:r>
              <a:rPr lang="en-US" dirty="0"/>
              <a:t>Article </a:t>
            </a:r>
            <a:r>
              <a:rPr lang="en-US" dirty="0" smtClean="0"/>
              <a:t>Element (continued 1)</a:t>
            </a:r>
            <a:endParaRPr lang="en-US" dirty="0"/>
          </a:p>
        </p:txBody>
      </p:sp>
    </p:spTree>
    <p:extLst>
      <p:ext uri="{BB962C8B-B14F-4D97-AF65-F5344CB8AC3E}">
        <p14:creationId xmlns:p14="http://schemas.microsoft.com/office/powerpoint/2010/main" val="3336051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7</a:t>
            </a:fld>
            <a:endParaRPr lang="en-US"/>
          </a:p>
        </p:txBody>
      </p:sp>
      <p:sp>
        <p:nvSpPr>
          <p:cNvPr id="5" name="Title 4"/>
          <p:cNvSpPr>
            <a:spLocks noGrp="1"/>
          </p:cNvSpPr>
          <p:nvPr>
            <p:ph type="title"/>
          </p:nvPr>
        </p:nvSpPr>
        <p:spPr/>
        <p:txBody>
          <a:bodyPr/>
          <a:lstStyle/>
          <a:p>
            <a:r>
              <a:rPr lang="en-US" dirty="0"/>
              <a:t>Article Element (continued </a:t>
            </a:r>
            <a:r>
              <a:rPr lang="en-US" dirty="0" smtClean="0"/>
              <a:t>2)</a:t>
            </a:r>
            <a:endParaRPr lang="en-US" dirty="0"/>
          </a:p>
        </p:txBody>
      </p:sp>
      <p:pic>
        <p:nvPicPr>
          <p:cNvPr id="8" name="Content Placeholder 7" descr="This figure shows an example wireframe that uses the article element. The figure consists of eight rectangular boxes. The first box is a vertical rectangular box divided into three sections.&#10;The first section consists of two rectangular boxes. The second rectangular box labeled “Header” is positioned on the left side of the first section. The third rectangular box, which is thrice the length of the second rectangular box, is positioned on the right side of the second rectangular box.&#10;The second section is the fourth rectangular box labeled “Main” consisting of three rectangular boxes positioned one below the other. The fifth rectangular box labeled “Article” is positioned at the top, inside the fourth rectangular box, the sixth rectangular box is labeled “Article”, and the seventh rectangular box is labeled “Article”.&#10;The third section is the eighth rectangular box labeled “Footer”." title="Article Element"/>
          <p:cNvPicPr>
            <a:picLocks noGrp="1" noChangeAspect="1"/>
          </p:cNvPicPr>
          <p:nvPr>
            <p:ph idx="1"/>
          </p:nvPr>
        </p:nvPicPr>
        <p:blipFill>
          <a:blip r:embed="rId2"/>
          <a:stretch>
            <a:fillRect/>
          </a:stretch>
        </p:blipFill>
        <p:spPr>
          <a:xfrm>
            <a:off x="2752507" y="1371600"/>
            <a:ext cx="3638986" cy="4865688"/>
          </a:xfrm>
          <a:prstGeom prst="rect">
            <a:avLst/>
          </a:prstGeom>
        </p:spPr>
      </p:pic>
    </p:spTree>
    <p:extLst>
      <p:ext uri="{BB962C8B-B14F-4D97-AF65-F5344CB8AC3E}">
        <p14:creationId xmlns:p14="http://schemas.microsoft.com/office/powerpoint/2010/main" val="16804052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IN" dirty="0"/>
              <a:t>The </a:t>
            </a:r>
            <a:r>
              <a:rPr lang="en-IN" sz="2600" dirty="0">
                <a:latin typeface="Courier New" panose="02070309020205020404" pitchFamily="49" charset="0"/>
                <a:cs typeface="Courier New" panose="02070309020205020404" pitchFamily="49" charset="0"/>
              </a:rPr>
              <a:t>aside</a:t>
            </a:r>
            <a:r>
              <a:rPr lang="en-IN" b="1" dirty="0"/>
              <a:t> </a:t>
            </a:r>
            <a:r>
              <a:rPr lang="en-IN" dirty="0"/>
              <a:t>element is used as a sidebar </a:t>
            </a:r>
            <a:r>
              <a:rPr lang="en-IN" dirty="0" smtClean="0"/>
              <a:t>that contains </a:t>
            </a:r>
            <a:r>
              <a:rPr lang="en-IN" dirty="0"/>
              <a:t>additional information about </a:t>
            </a:r>
            <a:r>
              <a:rPr lang="en-IN" dirty="0" smtClean="0"/>
              <a:t>a particular </a:t>
            </a:r>
            <a:r>
              <a:rPr lang="en-IN" dirty="0"/>
              <a:t>item mentioned within another </a:t>
            </a:r>
            <a:r>
              <a:rPr lang="en-IN" dirty="0" smtClean="0"/>
              <a:t>element</a:t>
            </a:r>
          </a:p>
          <a:p>
            <a:r>
              <a:rPr lang="en-IN" dirty="0"/>
              <a:t>For example, if an article on a webpage contains a recipe and a list </a:t>
            </a:r>
            <a:r>
              <a:rPr lang="en-IN" dirty="0" smtClean="0"/>
              <a:t>of ingredients</a:t>
            </a:r>
            <a:r>
              <a:rPr lang="en-IN" dirty="0"/>
              <a:t>, </a:t>
            </a:r>
            <a:r>
              <a:rPr lang="en-IN" dirty="0" smtClean="0"/>
              <a:t>one could </a:t>
            </a:r>
            <a:r>
              <a:rPr lang="en-IN" dirty="0"/>
              <a:t>include an </a:t>
            </a:r>
            <a:r>
              <a:rPr lang="en-IN" sz="2600" dirty="0">
                <a:latin typeface="Courier New" panose="02070309020205020404" pitchFamily="49" charset="0"/>
                <a:cs typeface="Courier New" panose="02070309020205020404" pitchFamily="49" charset="0"/>
              </a:rPr>
              <a:t>aside</a:t>
            </a:r>
            <a:r>
              <a:rPr lang="en-IN" b="1" dirty="0"/>
              <a:t> </a:t>
            </a:r>
            <a:r>
              <a:rPr lang="en-IN" dirty="0"/>
              <a:t>element with more information about </a:t>
            </a:r>
            <a:r>
              <a:rPr lang="en-IN" dirty="0" smtClean="0"/>
              <a:t>one of </a:t>
            </a:r>
            <a:r>
              <a:rPr lang="en-IN" dirty="0"/>
              <a:t>the key ingredients, such as its origin or where to purchase it</a:t>
            </a:r>
            <a:endParaRPr lang="en-IN" dirty="0" smtClean="0"/>
          </a:p>
          <a:p>
            <a:r>
              <a:rPr lang="en-US" dirty="0" smtClean="0"/>
              <a:t>It can be </a:t>
            </a:r>
            <a:r>
              <a:rPr lang="en-IN" dirty="0" smtClean="0"/>
              <a:t>nested </a:t>
            </a:r>
            <a:r>
              <a:rPr lang="en-IN" dirty="0"/>
              <a:t>within </a:t>
            </a:r>
            <a:r>
              <a:rPr lang="en-IN" sz="2600" dirty="0">
                <a:latin typeface="Courier New" panose="02070309020205020404" pitchFamily="49" charset="0"/>
                <a:cs typeface="Courier New" panose="02070309020205020404" pitchFamily="49" charset="0"/>
              </a:rPr>
              <a:t>article</a:t>
            </a:r>
            <a:r>
              <a:rPr lang="en-IN" b="1" dirty="0"/>
              <a:t> </a:t>
            </a:r>
            <a:r>
              <a:rPr lang="en-IN" dirty="0"/>
              <a:t>elements or within </a:t>
            </a:r>
            <a:r>
              <a:rPr lang="en-IN" sz="2600" dirty="0">
                <a:latin typeface="Courier New" panose="02070309020205020404" pitchFamily="49" charset="0"/>
                <a:cs typeface="Courier New" panose="02070309020205020404" pitchFamily="49" charset="0"/>
              </a:rPr>
              <a:t>main</a:t>
            </a:r>
            <a:r>
              <a:rPr lang="en-IN" b="1" dirty="0"/>
              <a:t> </a:t>
            </a:r>
            <a:r>
              <a:rPr lang="en-IN" dirty="0"/>
              <a:t>or </a:t>
            </a:r>
            <a:r>
              <a:rPr lang="en-IN" sz="2600" dirty="0">
                <a:latin typeface="Courier New" panose="02070309020205020404" pitchFamily="49" charset="0"/>
                <a:cs typeface="Courier New" panose="02070309020205020404" pitchFamily="49" charset="0"/>
              </a:rPr>
              <a:t>section</a:t>
            </a:r>
            <a:r>
              <a:rPr lang="en-IN" b="1" dirty="0"/>
              <a:t> </a:t>
            </a:r>
            <a:r>
              <a:rPr lang="en-IN" dirty="0"/>
              <a:t>elements</a:t>
            </a:r>
            <a:endParaRPr lang="en-US" dirty="0"/>
          </a:p>
        </p:txBody>
      </p:sp>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8</a:t>
            </a:fld>
            <a:endParaRPr lang="en-US"/>
          </a:p>
        </p:txBody>
      </p:sp>
      <p:sp>
        <p:nvSpPr>
          <p:cNvPr id="5" name="Title 4"/>
          <p:cNvSpPr>
            <a:spLocks noGrp="1"/>
          </p:cNvSpPr>
          <p:nvPr>
            <p:ph type="title"/>
          </p:nvPr>
        </p:nvSpPr>
        <p:spPr/>
        <p:txBody>
          <a:bodyPr/>
          <a:lstStyle/>
          <a:p>
            <a:r>
              <a:rPr lang="en-US" dirty="0"/>
              <a:t>Aside Element</a:t>
            </a:r>
          </a:p>
        </p:txBody>
      </p:sp>
    </p:spTree>
    <p:extLst>
      <p:ext uri="{BB962C8B-B14F-4D97-AF65-F5344CB8AC3E}">
        <p14:creationId xmlns:p14="http://schemas.microsoft.com/office/powerpoint/2010/main" val="1912354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dirty="0" smtClean="0"/>
              <a:t>Chapter 7: Improving Web Design with New Page Layouts</a:t>
            </a:r>
            <a:endParaRPr lang="en-US" dirty="0"/>
          </a:p>
        </p:txBody>
      </p:sp>
      <p:sp>
        <p:nvSpPr>
          <p:cNvPr id="4" name="Slide Number Placeholder 3"/>
          <p:cNvSpPr>
            <a:spLocks noGrp="1"/>
          </p:cNvSpPr>
          <p:nvPr>
            <p:ph type="sldNum" sz="quarter" idx="12"/>
          </p:nvPr>
        </p:nvSpPr>
        <p:spPr/>
        <p:txBody>
          <a:bodyPr/>
          <a:lstStyle/>
          <a:p>
            <a:pPr>
              <a:defRPr/>
            </a:pPr>
            <a:fld id="{57E15ED7-AEEC-4489-8096-248FA61FDFB7}" type="slidenum">
              <a:rPr lang="en-US" smtClean="0"/>
              <a:pPr>
                <a:defRPr/>
              </a:pPr>
              <a:t>9</a:t>
            </a:fld>
            <a:endParaRPr lang="en-US"/>
          </a:p>
        </p:txBody>
      </p:sp>
      <p:sp>
        <p:nvSpPr>
          <p:cNvPr id="5" name="Title 4"/>
          <p:cNvSpPr>
            <a:spLocks noGrp="1"/>
          </p:cNvSpPr>
          <p:nvPr>
            <p:ph type="title"/>
          </p:nvPr>
        </p:nvSpPr>
        <p:spPr/>
        <p:txBody>
          <a:bodyPr/>
          <a:lstStyle/>
          <a:p>
            <a:r>
              <a:rPr lang="en-US" dirty="0"/>
              <a:t>Aside </a:t>
            </a:r>
            <a:r>
              <a:rPr lang="en-US" dirty="0" smtClean="0"/>
              <a:t>Element (continued)</a:t>
            </a:r>
            <a:endParaRPr lang="en-US" dirty="0"/>
          </a:p>
        </p:txBody>
      </p:sp>
      <p:pic>
        <p:nvPicPr>
          <p:cNvPr id="7" name="Content Placeholder 6" descr="This figure shows an example of a wireframe that uses the aside element. The figure consists of seven rectangular boxes and two square boxes. The first box is a vertical rectangular box divided into three sections.&#10;The first section consists of two rectangular boxes. The second rectangular box labeled “Header” is positioned on the left side of the first section. The third rectangular box, which is thrice the length of the second rectangular box, is positioned on the right side of the second rectangular box. This box is labeled “Navigation”.&#10;The second section is the fourth rectangular box labeled “Main” consisting of two rectangular boxes positioned one below the other. The fifth rectangular box labeled “Article” is positioned at the top, inside the fourth rectangular box. The first square box labeled “Aside” is positioned to the right, inside the fifth rectangular box. The sixth rectangular box is labeled “Article”. The second square box labeled “Aside” is positioned to the right, inside the sixth rectangular box.&#10;The third section is the seventh rectangular box labeled “Footer”." title="Aside Element"/>
          <p:cNvPicPr>
            <a:picLocks noGrp="1" noChangeAspect="1"/>
          </p:cNvPicPr>
          <p:nvPr>
            <p:ph idx="1"/>
          </p:nvPr>
        </p:nvPicPr>
        <p:blipFill>
          <a:blip r:embed="rId2"/>
          <a:stretch>
            <a:fillRect/>
          </a:stretch>
        </p:blipFill>
        <p:spPr>
          <a:xfrm>
            <a:off x="2786397" y="1371600"/>
            <a:ext cx="3571206" cy="4865688"/>
          </a:xfrm>
          <a:prstGeom prst="rect">
            <a:avLst/>
          </a:prstGeom>
        </p:spPr>
      </p:pic>
    </p:spTree>
    <p:extLst>
      <p:ext uri="{BB962C8B-B14F-4D97-AF65-F5344CB8AC3E}">
        <p14:creationId xmlns:p14="http://schemas.microsoft.com/office/powerpoint/2010/main" val="1800166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Word 20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Word 2010</Template>
  <TotalTime>8860</TotalTime>
  <Words>1433</Words>
  <Application>Microsoft Office PowerPoint</Application>
  <PresentationFormat>On-screen Show (4:3)</PresentationFormat>
  <Paragraphs>187</Paragraphs>
  <Slides>41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Courier New</vt:lpstr>
      <vt:lpstr>Franklin Gothic Medium</vt:lpstr>
      <vt:lpstr>Word 2010</vt:lpstr>
      <vt:lpstr>Web Design with HTML5 &amp; CSS3 8th Edition</vt:lpstr>
      <vt:lpstr>Chapter Objectives</vt:lpstr>
      <vt:lpstr>Chapter Objectives (continued)</vt:lpstr>
      <vt:lpstr>Using HTML5 Semantic Elements</vt:lpstr>
      <vt:lpstr>Article Element</vt:lpstr>
      <vt:lpstr>Article Element (continued 1)</vt:lpstr>
      <vt:lpstr>Article Element (continued 2)</vt:lpstr>
      <vt:lpstr>Aside Element</vt:lpstr>
      <vt:lpstr>Aside Element (continued)</vt:lpstr>
      <vt:lpstr>Section Element</vt:lpstr>
      <vt:lpstr>Section Element (continued 1)</vt:lpstr>
      <vt:lpstr>Section Element (continued 2)</vt:lpstr>
      <vt:lpstr>Figure and Figure Caption Elements</vt:lpstr>
      <vt:lpstr>Figure and Figure Caption Elements (continued 1)</vt:lpstr>
      <vt:lpstr>Figure and Figure Caption Elements (continued 2)</vt:lpstr>
      <vt:lpstr>Figure and Figure Caption Elements (continued 3)</vt:lpstr>
      <vt:lpstr>Website Layout</vt:lpstr>
      <vt:lpstr>Website Layout (continued)</vt:lpstr>
      <vt:lpstr>Redesigning the Home Page</vt:lpstr>
      <vt:lpstr>To Add a New div Element to the Home Page</vt:lpstr>
      <vt:lpstr>To Add a New div Element to the Home Page (continued)</vt:lpstr>
      <vt:lpstr>To Add a figure Element to the Home Page</vt:lpstr>
      <vt:lpstr>To Add a figure Element to the Home Page (continued)</vt:lpstr>
      <vt:lpstr>To Add New Style Rules to the Tablet Viewport</vt:lpstr>
      <vt:lpstr>To Add Section Elements to the About Us Page</vt:lpstr>
      <vt:lpstr>To Style the About Us Page for a Tablet Viewport</vt:lpstr>
      <vt:lpstr>To Style the About Us Page for a Tablet Viewport (continued)</vt:lpstr>
      <vt:lpstr>Creating the Nutrition Page</vt:lpstr>
      <vt:lpstr>Creating the Nutrition Page (continued)</vt:lpstr>
      <vt:lpstr>To Create the Nutrition Page</vt:lpstr>
      <vt:lpstr>To Add article and aside Elements to the Nutrition Page</vt:lpstr>
      <vt:lpstr>To Add article and aside Elements to the Nutrition Page (continued 1)</vt:lpstr>
      <vt:lpstr>To Add article and aside Elements to the Nutrition Page (continued 2)</vt:lpstr>
      <vt:lpstr>To Create a Three-Column Layout for the Nutrition Page in a Tablet Viewport</vt:lpstr>
      <vt:lpstr>To Create a Three-Column Layout for the Nutrition Page in a Tablet Viewport (continued)</vt:lpstr>
      <vt:lpstr>To Apply the Overflow Property to the main Element Style Rule</vt:lpstr>
      <vt:lpstr>To Apply the Overflow Property to the main Element Style Rule (continued)</vt:lpstr>
      <vt:lpstr>To Style the article Element for the Nutrition Page</vt:lpstr>
      <vt:lpstr>To Style the aside Element for the Nutrition Page</vt:lpstr>
      <vt:lpstr>To Style the aside Element for the Nutrition Page (continued)</vt:lpstr>
      <vt:lpstr>HTML5 &amp; CSS3 8th Edition</vt:lpstr>
    </vt:vector>
  </TitlesOfParts>
  <Company>University of Central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7</dc:title>
  <dc:creator>Steven Freund</dc:creator>
  <cp:lastModifiedBy>Vasil Khachidze</cp:lastModifiedBy>
  <cp:revision>495</cp:revision>
  <dcterms:created xsi:type="dcterms:W3CDTF">2004-08-27T11:11:14Z</dcterms:created>
  <dcterms:modified xsi:type="dcterms:W3CDTF">2021-11-15T12:19:07Z</dcterms:modified>
</cp:coreProperties>
</file>